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63" r:id="rId4"/>
    <p:sldId id="258" r:id="rId5"/>
    <p:sldId id="271" r:id="rId6"/>
    <p:sldId id="273" r:id="rId7"/>
    <p:sldId id="274" r:id="rId8"/>
    <p:sldId id="265" r:id="rId9"/>
    <p:sldId id="259" r:id="rId10"/>
    <p:sldId id="260" r:id="rId11"/>
    <p:sldId id="267" r:id="rId12"/>
    <p:sldId id="272" r:id="rId13"/>
    <p:sldId id="261" r:id="rId14"/>
    <p:sldId id="269" r:id="rId15"/>
    <p:sldId id="270" r:id="rId16"/>
    <p:sldId id="266"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8" tIns="45719" rIns="91438" bIns="45719" rtlCol="0"/>
          <a:lstStyle>
            <a:lvl1pPr algn="l">
              <a:defRPr sz="1200"/>
            </a:lvl1pPr>
          </a:lstStyle>
          <a:p>
            <a:endParaRPr lang="en-GB"/>
          </a:p>
        </p:txBody>
      </p:sp>
      <p:sp>
        <p:nvSpPr>
          <p:cNvPr id="3" name="Date Placeholder 2"/>
          <p:cNvSpPr>
            <a:spLocks noGrp="1"/>
          </p:cNvSpPr>
          <p:nvPr>
            <p:ph type="dt" sz="quarter" idx="1"/>
          </p:nvPr>
        </p:nvSpPr>
        <p:spPr>
          <a:xfrm>
            <a:off x="3849689" y="0"/>
            <a:ext cx="2946400" cy="496888"/>
          </a:xfrm>
          <a:prstGeom prst="rect">
            <a:avLst/>
          </a:prstGeom>
        </p:spPr>
        <p:txBody>
          <a:bodyPr vert="horz" lIns="91438" tIns="45719" rIns="91438" bIns="45719" rtlCol="0"/>
          <a:lstStyle>
            <a:lvl1pPr algn="r">
              <a:defRPr sz="1200"/>
            </a:lvl1pPr>
          </a:lstStyle>
          <a:p>
            <a:fld id="{3D9C0FD0-8EDE-4A98-968D-981F8F29A020}" type="datetimeFigureOut">
              <a:rPr lang="en-GB" smtClean="0"/>
              <a:t>01/11/2018</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38" tIns="45719" rIns="91438" bIns="45719"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8" tIns="45719" rIns="91438" bIns="45719" rtlCol="0" anchor="b"/>
          <a:lstStyle>
            <a:lvl1pPr algn="r">
              <a:defRPr sz="1200"/>
            </a:lvl1pPr>
          </a:lstStyle>
          <a:p>
            <a:fld id="{6723A126-AC00-4908-ADB3-AED521247E10}" type="slidenum">
              <a:rPr lang="en-GB" smtClean="0"/>
              <a:t>‹#›</a:t>
            </a:fld>
            <a:endParaRPr lang="en-GB"/>
          </a:p>
        </p:txBody>
      </p:sp>
    </p:spTree>
    <p:extLst>
      <p:ext uri="{BB962C8B-B14F-4D97-AF65-F5344CB8AC3E}">
        <p14:creationId xmlns:p14="http://schemas.microsoft.com/office/powerpoint/2010/main" val="2909843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1"/>
          </a:xfrm>
          <a:prstGeom prst="rect">
            <a:avLst/>
          </a:prstGeom>
        </p:spPr>
        <p:txBody>
          <a:bodyPr vert="horz" lIns="91438" tIns="45719" rIns="91438" bIns="45719" rtlCol="0"/>
          <a:lstStyle>
            <a:lvl1pPr algn="l">
              <a:defRPr sz="1200"/>
            </a:lvl1pPr>
          </a:lstStyle>
          <a:p>
            <a:endParaRPr lang="en-GB"/>
          </a:p>
        </p:txBody>
      </p:sp>
      <p:sp>
        <p:nvSpPr>
          <p:cNvPr id="3" name="Date Placeholder 2"/>
          <p:cNvSpPr>
            <a:spLocks noGrp="1"/>
          </p:cNvSpPr>
          <p:nvPr>
            <p:ph type="dt" idx="1"/>
          </p:nvPr>
        </p:nvSpPr>
        <p:spPr>
          <a:xfrm>
            <a:off x="3850444" y="2"/>
            <a:ext cx="2945659" cy="496331"/>
          </a:xfrm>
          <a:prstGeom prst="rect">
            <a:avLst/>
          </a:prstGeom>
        </p:spPr>
        <p:txBody>
          <a:bodyPr vert="horz" lIns="91438" tIns="45719" rIns="91438" bIns="45719" rtlCol="0"/>
          <a:lstStyle>
            <a:lvl1pPr algn="r">
              <a:defRPr sz="1200"/>
            </a:lvl1pPr>
          </a:lstStyle>
          <a:p>
            <a:fld id="{0600E779-7E42-4EC1-8BE9-D51A9C60F47A}" type="datetimeFigureOut">
              <a:rPr lang="en-GB" smtClean="0"/>
              <a:t>30/10/2018</a:t>
            </a:fld>
            <a:endParaRPr lang="en-GB"/>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38" tIns="45719" rIns="91438" bIns="45719" rtlCol="0" anchor="ctr"/>
          <a:lstStyle/>
          <a:p>
            <a:endParaRPr lang="en-GB"/>
          </a:p>
        </p:txBody>
      </p:sp>
      <p:sp>
        <p:nvSpPr>
          <p:cNvPr id="5" name="Notes Placeholder 4"/>
          <p:cNvSpPr>
            <a:spLocks noGrp="1"/>
          </p:cNvSpPr>
          <p:nvPr>
            <p:ph type="body" sz="quarter" idx="3"/>
          </p:nvPr>
        </p:nvSpPr>
        <p:spPr>
          <a:xfrm>
            <a:off x="679768" y="4715153"/>
            <a:ext cx="5438140" cy="4466988"/>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4"/>
            <a:ext cx="2945659" cy="496331"/>
          </a:xfrm>
          <a:prstGeom prst="rect">
            <a:avLst/>
          </a:prstGeom>
        </p:spPr>
        <p:txBody>
          <a:bodyPr vert="horz" lIns="91438" tIns="45719" rIns="91438" bIns="45719"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1"/>
          </a:xfrm>
          <a:prstGeom prst="rect">
            <a:avLst/>
          </a:prstGeom>
        </p:spPr>
        <p:txBody>
          <a:bodyPr vert="horz" lIns="91438" tIns="45719" rIns="91438" bIns="45719" rtlCol="0" anchor="b"/>
          <a:lstStyle>
            <a:lvl1pPr algn="r">
              <a:defRPr sz="1200"/>
            </a:lvl1pPr>
          </a:lstStyle>
          <a:p>
            <a:fld id="{8DC228FF-B065-45A0-B283-C30C4EBB9C3E}" type="slidenum">
              <a:rPr lang="en-GB" smtClean="0"/>
              <a:t>‹#›</a:t>
            </a:fld>
            <a:endParaRPr lang="en-GB"/>
          </a:p>
        </p:txBody>
      </p:sp>
    </p:spTree>
    <p:extLst>
      <p:ext uri="{BB962C8B-B14F-4D97-AF65-F5344CB8AC3E}">
        <p14:creationId xmlns:p14="http://schemas.microsoft.com/office/powerpoint/2010/main" val="1835932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C228FF-B065-45A0-B283-C30C4EBB9C3E}" type="slidenum">
              <a:rPr lang="en-GB" smtClean="0"/>
              <a:t>1</a:t>
            </a:fld>
            <a:endParaRPr lang="en-GB"/>
          </a:p>
        </p:txBody>
      </p:sp>
    </p:spTree>
    <p:extLst>
      <p:ext uri="{BB962C8B-B14F-4D97-AF65-F5344CB8AC3E}">
        <p14:creationId xmlns:p14="http://schemas.microsoft.com/office/powerpoint/2010/main" val="506094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Heavy weight of the curriculum and what we need in maths relies heavily on their understanding</a:t>
            </a:r>
            <a:r>
              <a:rPr lang="en-GB" baseline="0" dirty="0" smtClean="0"/>
              <a:t> of number and place value and in order to move forward with their learning is essential for children to have grasped an understanding of place value and the number system.  We place a strong emphasis on the use of practical manipulatives to develop children’s understanding of place value, which they can then apply to more complex problem solving.  Representation is the key to showing understanding.</a:t>
            </a:r>
            <a:endParaRPr lang="en-GB" dirty="0"/>
          </a:p>
        </p:txBody>
      </p:sp>
      <p:sp>
        <p:nvSpPr>
          <p:cNvPr id="4" name="Slide Number Placeholder 3"/>
          <p:cNvSpPr>
            <a:spLocks noGrp="1"/>
          </p:cNvSpPr>
          <p:nvPr>
            <p:ph type="sldNum" sz="quarter" idx="10"/>
          </p:nvPr>
        </p:nvSpPr>
        <p:spPr/>
        <p:txBody>
          <a:bodyPr/>
          <a:lstStyle/>
          <a:p>
            <a:fld id="{8DC228FF-B065-45A0-B283-C30C4EBB9C3E}" type="slidenum">
              <a:rPr lang="en-GB" smtClean="0"/>
              <a:t>10</a:t>
            </a:fld>
            <a:endParaRPr lang="en-GB"/>
          </a:p>
        </p:txBody>
      </p:sp>
    </p:spTree>
    <p:extLst>
      <p:ext uri="{BB962C8B-B14F-4D97-AF65-F5344CB8AC3E}">
        <p14:creationId xmlns:p14="http://schemas.microsoft.com/office/powerpoint/2010/main" val="219714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t>Around the room are some activities to try – try using the</a:t>
            </a:r>
            <a:r>
              <a:rPr lang="en-GB" baseline="0" dirty="0" smtClean="0"/>
              <a:t> resources to show understanding rather than just solving it because you can.</a:t>
            </a:r>
            <a:endParaRPr lang="en-GB" dirty="0" smtClean="0"/>
          </a:p>
          <a:p>
            <a:pPr eaLnBrk="1" hangingPunct="1"/>
            <a:r>
              <a:rPr lang="en-GB" dirty="0" smtClean="0"/>
              <a:t>We teach children methods, but support with multiple images and resources so children can see how maths works. Some resources work better for different calculations and its important that the children realise this. </a:t>
            </a:r>
          </a:p>
        </p:txBody>
      </p:sp>
      <p:sp>
        <p:nvSpPr>
          <p:cNvPr id="4" name="Slide Number Placeholder 3"/>
          <p:cNvSpPr>
            <a:spLocks noGrp="1"/>
          </p:cNvSpPr>
          <p:nvPr>
            <p:ph type="sldNum" sz="quarter" idx="5"/>
          </p:nvPr>
        </p:nvSpPr>
        <p:spPr/>
        <p:txBody>
          <a:bodyPr/>
          <a:lstStyle/>
          <a:p>
            <a:pPr>
              <a:defRPr/>
            </a:pPr>
            <a:fld id="{58E59197-6BCF-4265-8E5A-C204A0D6B446}"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C228FF-B065-45A0-B283-C30C4EBB9C3E}" type="slidenum">
              <a:rPr lang="en-GB" smtClean="0"/>
              <a:t>12</a:t>
            </a:fld>
            <a:endParaRPr lang="en-GB"/>
          </a:p>
        </p:txBody>
      </p:sp>
    </p:spTree>
    <p:extLst>
      <p:ext uri="{BB962C8B-B14F-4D97-AF65-F5344CB8AC3E}">
        <p14:creationId xmlns:p14="http://schemas.microsoft.com/office/powerpoint/2010/main" val="2616498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C228FF-B065-45A0-B283-C30C4EBB9C3E}" type="slidenum">
              <a:rPr lang="en-GB" smtClean="0"/>
              <a:t>13</a:t>
            </a:fld>
            <a:endParaRPr lang="en-GB"/>
          </a:p>
        </p:txBody>
      </p:sp>
    </p:spTree>
    <p:extLst>
      <p:ext uri="{BB962C8B-B14F-4D97-AF65-F5344CB8AC3E}">
        <p14:creationId xmlns:p14="http://schemas.microsoft.com/office/powerpoint/2010/main" val="1138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35" indent="-285744">
              <a:defRPr>
                <a:solidFill>
                  <a:schemeClr val="tx1"/>
                </a:solidFill>
                <a:latin typeface="Trebuchet MS" pitchFamily="34" charset="0"/>
              </a:defRPr>
            </a:lvl2pPr>
            <a:lvl3pPr marL="1142977" indent="-228596">
              <a:defRPr>
                <a:solidFill>
                  <a:schemeClr val="tx1"/>
                </a:solidFill>
                <a:latin typeface="Trebuchet MS" pitchFamily="34" charset="0"/>
              </a:defRPr>
            </a:lvl3pPr>
            <a:lvl4pPr marL="1600168" indent="-228596">
              <a:defRPr>
                <a:solidFill>
                  <a:schemeClr val="tx1"/>
                </a:solidFill>
                <a:latin typeface="Trebuchet MS" pitchFamily="34" charset="0"/>
              </a:defRPr>
            </a:lvl4pPr>
            <a:lvl5pPr marL="2057359" indent="-228596">
              <a:defRPr>
                <a:solidFill>
                  <a:schemeClr val="tx1"/>
                </a:solidFill>
                <a:latin typeface="Trebuchet MS" pitchFamily="34" charset="0"/>
              </a:defRPr>
            </a:lvl5pPr>
            <a:lvl6pPr marL="2514550" indent="-228596" fontAlgn="base">
              <a:spcBef>
                <a:spcPct val="0"/>
              </a:spcBef>
              <a:spcAft>
                <a:spcPct val="0"/>
              </a:spcAft>
              <a:defRPr>
                <a:solidFill>
                  <a:schemeClr val="tx1"/>
                </a:solidFill>
                <a:latin typeface="Trebuchet MS" pitchFamily="34" charset="0"/>
              </a:defRPr>
            </a:lvl6pPr>
            <a:lvl7pPr marL="2971741" indent="-228596" fontAlgn="base">
              <a:spcBef>
                <a:spcPct val="0"/>
              </a:spcBef>
              <a:spcAft>
                <a:spcPct val="0"/>
              </a:spcAft>
              <a:defRPr>
                <a:solidFill>
                  <a:schemeClr val="tx1"/>
                </a:solidFill>
                <a:latin typeface="Trebuchet MS" pitchFamily="34" charset="0"/>
              </a:defRPr>
            </a:lvl7pPr>
            <a:lvl8pPr marL="3428932" indent="-228596" fontAlgn="base">
              <a:spcBef>
                <a:spcPct val="0"/>
              </a:spcBef>
              <a:spcAft>
                <a:spcPct val="0"/>
              </a:spcAft>
              <a:defRPr>
                <a:solidFill>
                  <a:schemeClr val="tx1"/>
                </a:solidFill>
                <a:latin typeface="Trebuchet MS" pitchFamily="34" charset="0"/>
              </a:defRPr>
            </a:lvl8pPr>
            <a:lvl9pPr marL="3886122" indent="-228596"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3C7AB333-F099-46E3-B6DE-70042ACE0D9F}" type="slidenum">
              <a:rPr lang="en-GB" smtClean="0">
                <a:latin typeface="Calibri" pitchFamily="34" charset="0"/>
              </a:rPr>
              <a:pPr fontAlgn="base">
                <a:spcBef>
                  <a:spcPct val="0"/>
                </a:spcBef>
                <a:spcAft>
                  <a:spcPct val="0"/>
                </a:spcAft>
                <a:defRPr/>
              </a:pPr>
              <a:t>14</a:t>
            </a:fld>
            <a:endParaRPr lang="en-GB"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35" indent="-285744">
              <a:defRPr>
                <a:solidFill>
                  <a:schemeClr val="tx1"/>
                </a:solidFill>
                <a:latin typeface="Trebuchet MS" pitchFamily="34" charset="0"/>
              </a:defRPr>
            </a:lvl2pPr>
            <a:lvl3pPr marL="1142977" indent="-228596">
              <a:defRPr>
                <a:solidFill>
                  <a:schemeClr val="tx1"/>
                </a:solidFill>
                <a:latin typeface="Trebuchet MS" pitchFamily="34" charset="0"/>
              </a:defRPr>
            </a:lvl3pPr>
            <a:lvl4pPr marL="1600168" indent="-228596">
              <a:defRPr>
                <a:solidFill>
                  <a:schemeClr val="tx1"/>
                </a:solidFill>
                <a:latin typeface="Trebuchet MS" pitchFamily="34" charset="0"/>
              </a:defRPr>
            </a:lvl4pPr>
            <a:lvl5pPr marL="2057359" indent="-228596">
              <a:defRPr>
                <a:solidFill>
                  <a:schemeClr val="tx1"/>
                </a:solidFill>
                <a:latin typeface="Trebuchet MS" pitchFamily="34" charset="0"/>
              </a:defRPr>
            </a:lvl5pPr>
            <a:lvl6pPr marL="2514550" indent="-228596" fontAlgn="base">
              <a:spcBef>
                <a:spcPct val="0"/>
              </a:spcBef>
              <a:spcAft>
                <a:spcPct val="0"/>
              </a:spcAft>
              <a:defRPr>
                <a:solidFill>
                  <a:schemeClr val="tx1"/>
                </a:solidFill>
                <a:latin typeface="Trebuchet MS" pitchFamily="34" charset="0"/>
              </a:defRPr>
            </a:lvl6pPr>
            <a:lvl7pPr marL="2971741" indent="-228596" fontAlgn="base">
              <a:spcBef>
                <a:spcPct val="0"/>
              </a:spcBef>
              <a:spcAft>
                <a:spcPct val="0"/>
              </a:spcAft>
              <a:defRPr>
                <a:solidFill>
                  <a:schemeClr val="tx1"/>
                </a:solidFill>
                <a:latin typeface="Trebuchet MS" pitchFamily="34" charset="0"/>
              </a:defRPr>
            </a:lvl7pPr>
            <a:lvl8pPr marL="3428932" indent="-228596" fontAlgn="base">
              <a:spcBef>
                <a:spcPct val="0"/>
              </a:spcBef>
              <a:spcAft>
                <a:spcPct val="0"/>
              </a:spcAft>
              <a:defRPr>
                <a:solidFill>
                  <a:schemeClr val="tx1"/>
                </a:solidFill>
                <a:latin typeface="Trebuchet MS" pitchFamily="34" charset="0"/>
              </a:defRPr>
            </a:lvl8pPr>
            <a:lvl9pPr marL="3886122" indent="-228596"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F1EDBB4-5DAA-49DB-BCC0-FC21B4641C9C}" type="slidenum">
              <a:rPr lang="en-GB" smtClean="0">
                <a:latin typeface="Calibri" pitchFamily="34" charset="0"/>
              </a:rPr>
              <a:pPr fontAlgn="base">
                <a:spcBef>
                  <a:spcPct val="0"/>
                </a:spcBef>
                <a:spcAft>
                  <a:spcPct val="0"/>
                </a:spcAft>
                <a:defRPr/>
              </a:pPr>
              <a:t>15</a:t>
            </a:fld>
            <a:endParaRPr lang="en-GB"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C228FF-B065-45A0-B283-C30C4EBB9C3E}" type="slidenum">
              <a:rPr lang="en-GB" smtClean="0"/>
              <a:t>16</a:t>
            </a:fld>
            <a:endParaRPr lang="en-GB"/>
          </a:p>
        </p:txBody>
      </p:sp>
    </p:spTree>
    <p:extLst>
      <p:ext uri="{BB962C8B-B14F-4D97-AF65-F5344CB8AC3E}">
        <p14:creationId xmlns:p14="http://schemas.microsoft.com/office/powerpoint/2010/main" val="159970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C228FF-B065-45A0-B283-C30C4EBB9C3E}" type="slidenum">
              <a:rPr lang="en-GB" smtClean="0"/>
              <a:t>2</a:t>
            </a:fld>
            <a:endParaRPr lang="en-GB"/>
          </a:p>
        </p:txBody>
      </p:sp>
    </p:spTree>
    <p:extLst>
      <p:ext uri="{BB962C8B-B14F-4D97-AF65-F5344CB8AC3E}">
        <p14:creationId xmlns:p14="http://schemas.microsoft.com/office/powerpoint/2010/main" val="353872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35" indent="-285744">
              <a:defRPr>
                <a:solidFill>
                  <a:schemeClr val="tx1"/>
                </a:solidFill>
                <a:latin typeface="Trebuchet MS" pitchFamily="34" charset="0"/>
              </a:defRPr>
            </a:lvl2pPr>
            <a:lvl3pPr marL="1142977" indent="-228596">
              <a:defRPr>
                <a:solidFill>
                  <a:schemeClr val="tx1"/>
                </a:solidFill>
                <a:latin typeface="Trebuchet MS" pitchFamily="34" charset="0"/>
              </a:defRPr>
            </a:lvl3pPr>
            <a:lvl4pPr marL="1600168" indent="-228596">
              <a:defRPr>
                <a:solidFill>
                  <a:schemeClr val="tx1"/>
                </a:solidFill>
                <a:latin typeface="Trebuchet MS" pitchFamily="34" charset="0"/>
              </a:defRPr>
            </a:lvl4pPr>
            <a:lvl5pPr marL="2057359" indent="-228596">
              <a:defRPr>
                <a:solidFill>
                  <a:schemeClr val="tx1"/>
                </a:solidFill>
                <a:latin typeface="Trebuchet MS" pitchFamily="34" charset="0"/>
              </a:defRPr>
            </a:lvl5pPr>
            <a:lvl6pPr marL="2514550" indent="-228596" fontAlgn="base">
              <a:spcBef>
                <a:spcPct val="0"/>
              </a:spcBef>
              <a:spcAft>
                <a:spcPct val="0"/>
              </a:spcAft>
              <a:defRPr>
                <a:solidFill>
                  <a:schemeClr val="tx1"/>
                </a:solidFill>
                <a:latin typeface="Trebuchet MS" pitchFamily="34" charset="0"/>
              </a:defRPr>
            </a:lvl6pPr>
            <a:lvl7pPr marL="2971741" indent="-228596" fontAlgn="base">
              <a:spcBef>
                <a:spcPct val="0"/>
              </a:spcBef>
              <a:spcAft>
                <a:spcPct val="0"/>
              </a:spcAft>
              <a:defRPr>
                <a:solidFill>
                  <a:schemeClr val="tx1"/>
                </a:solidFill>
                <a:latin typeface="Trebuchet MS" pitchFamily="34" charset="0"/>
              </a:defRPr>
            </a:lvl7pPr>
            <a:lvl8pPr marL="3428932" indent="-228596" fontAlgn="base">
              <a:spcBef>
                <a:spcPct val="0"/>
              </a:spcBef>
              <a:spcAft>
                <a:spcPct val="0"/>
              </a:spcAft>
              <a:defRPr>
                <a:solidFill>
                  <a:schemeClr val="tx1"/>
                </a:solidFill>
                <a:latin typeface="Trebuchet MS" pitchFamily="34" charset="0"/>
              </a:defRPr>
            </a:lvl8pPr>
            <a:lvl9pPr marL="3886122" indent="-228596"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1E7DB54A-E46C-428B-9161-509953023626}" type="slidenum">
              <a:rPr lang="en-GB" smtClean="0">
                <a:latin typeface="Calibri" pitchFamily="34" charset="0"/>
              </a:rPr>
              <a:pPr fontAlgn="base">
                <a:spcBef>
                  <a:spcPct val="0"/>
                </a:spcBef>
                <a:spcAft>
                  <a:spcPct val="0"/>
                </a:spcAft>
                <a:defRPr/>
              </a:pPr>
              <a:t>3</a:t>
            </a:fld>
            <a:endParaRPr lang="en-GB"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Maths </a:t>
            </a:r>
            <a:r>
              <a:rPr lang="en-GB" baseline="0" dirty="0" smtClean="0"/>
              <a:t>can be applied to various contexts and transferred across the conceptual areas e.g. four rules of number can be developed through measure.</a:t>
            </a:r>
            <a:endParaRPr lang="en-GB" dirty="0"/>
          </a:p>
        </p:txBody>
      </p:sp>
      <p:sp>
        <p:nvSpPr>
          <p:cNvPr id="4" name="Slide Number Placeholder 3"/>
          <p:cNvSpPr>
            <a:spLocks noGrp="1"/>
          </p:cNvSpPr>
          <p:nvPr>
            <p:ph type="sldNum" sz="quarter" idx="10"/>
          </p:nvPr>
        </p:nvSpPr>
        <p:spPr/>
        <p:txBody>
          <a:bodyPr/>
          <a:lstStyle/>
          <a:p>
            <a:fld id="{8DC228FF-B065-45A0-B283-C30C4EBB9C3E}" type="slidenum">
              <a:rPr lang="en-GB" smtClean="0"/>
              <a:t>4</a:t>
            </a:fld>
            <a:endParaRPr lang="en-GB"/>
          </a:p>
        </p:txBody>
      </p:sp>
    </p:spTree>
    <p:extLst>
      <p:ext uri="{BB962C8B-B14F-4D97-AF65-F5344CB8AC3E}">
        <p14:creationId xmlns:p14="http://schemas.microsoft.com/office/powerpoint/2010/main" val="348249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Mastery – focus on fundamental skills and knowledge before moving</a:t>
            </a:r>
            <a:r>
              <a:rPr lang="en-GB" baseline="0" dirty="0" smtClean="0"/>
              <a:t> on.  Children have greater confidence and ability to transfer learning and recall; which can then be applied to increasingly complex problem solving.  </a:t>
            </a:r>
          </a:p>
          <a:p>
            <a:r>
              <a:rPr lang="en-GB" baseline="0" dirty="0" smtClean="0"/>
              <a:t>Maths can be applied to various contexts and transferred across the conceptual areas e.g. four rules of number can be developed through measure.</a:t>
            </a:r>
            <a:endParaRPr lang="en-GB" dirty="0"/>
          </a:p>
        </p:txBody>
      </p:sp>
      <p:sp>
        <p:nvSpPr>
          <p:cNvPr id="4" name="Slide Number Placeholder 3"/>
          <p:cNvSpPr>
            <a:spLocks noGrp="1"/>
          </p:cNvSpPr>
          <p:nvPr>
            <p:ph type="sldNum" sz="quarter" idx="10"/>
          </p:nvPr>
        </p:nvSpPr>
        <p:spPr/>
        <p:txBody>
          <a:bodyPr/>
          <a:lstStyle/>
          <a:p>
            <a:fld id="{8DC228FF-B065-45A0-B283-C30C4EBB9C3E}" type="slidenum">
              <a:rPr lang="en-GB" smtClean="0"/>
              <a:t>5</a:t>
            </a:fld>
            <a:endParaRPr lang="en-GB"/>
          </a:p>
        </p:txBody>
      </p:sp>
    </p:spTree>
    <p:extLst>
      <p:ext uri="{BB962C8B-B14F-4D97-AF65-F5344CB8AC3E}">
        <p14:creationId xmlns:p14="http://schemas.microsoft.com/office/powerpoint/2010/main" val="348249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of </a:t>
            </a:r>
            <a:r>
              <a:rPr lang="en-GB" dirty="0" err="1" smtClean="0"/>
              <a:t>Flurrish</a:t>
            </a:r>
            <a:r>
              <a:rPr lang="en-GB" dirty="0" smtClean="0"/>
              <a:t> daily to practice</a:t>
            </a:r>
            <a:r>
              <a:rPr lang="en-GB" baseline="0" dirty="0" smtClean="0"/>
              <a:t> multiplication facts and number bonds – this allows children to spend more time problem solving </a:t>
            </a:r>
            <a:endParaRPr lang="en-GB" dirty="0"/>
          </a:p>
        </p:txBody>
      </p:sp>
      <p:sp>
        <p:nvSpPr>
          <p:cNvPr id="4" name="Slide Number Placeholder 3"/>
          <p:cNvSpPr>
            <a:spLocks noGrp="1"/>
          </p:cNvSpPr>
          <p:nvPr>
            <p:ph type="sldNum" sz="quarter" idx="10"/>
          </p:nvPr>
        </p:nvSpPr>
        <p:spPr/>
        <p:txBody>
          <a:bodyPr/>
          <a:lstStyle/>
          <a:p>
            <a:fld id="{8DC228FF-B065-45A0-B283-C30C4EBB9C3E}" type="slidenum">
              <a:rPr lang="en-GB" smtClean="0"/>
              <a:t>6</a:t>
            </a:fld>
            <a:endParaRPr lang="en-GB"/>
          </a:p>
        </p:txBody>
      </p:sp>
    </p:spTree>
    <p:extLst>
      <p:ext uri="{BB962C8B-B14F-4D97-AF65-F5344CB8AC3E}">
        <p14:creationId xmlns:p14="http://schemas.microsoft.com/office/powerpoint/2010/main" val="325543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C228FF-B065-45A0-B283-C30C4EBB9C3E}" type="slidenum">
              <a:rPr lang="en-GB" smtClean="0"/>
              <a:t>7</a:t>
            </a:fld>
            <a:endParaRPr lang="en-GB"/>
          </a:p>
        </p:txBody>
      </p:sp>
    </p:spTree>
    <p:extLst>
      <p:ext uri="{BB962C8B-B14F-4D97-AF65-F5344CB8AC3E}">
        <p14:creationId xmlns:p14="http://schemas.microsoft.com/office/powerpoint/2010/main" val="46578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4884400" y="-12806363"/>
            <a:ext cx="18072100" cy="13554076"/>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latin typeface="Times New Roman" pitchFamily="18" charset="0"/>
              </a:rPr>
              <a:t>Maths is about spotting patterns, making links and understanding how pieces of knowledge fit together. NOT purely memorising facts and procedures by rote. </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cs typeface="Arial" charset="0"/>
              </a:defRPr>
            </a:lvl1pPr>
            <a:lvl2pPr marL="742935" indent="-285744" eaLnBrk="0" hangingPunct="0">
              <a:defRPr>
                <a:solidFill>
                  <a:schemeClr val="tx1"/>
                </a:solidFill>
                <a:latin typeface="Trebuchet MS" pitchFamily="34" charset="0"/>
                <a:cs typeface="Arial" charset="0"/>
              </a:defRPr>
            </a:lvl2pPr>
            <a:lvl3pPr marL="1142977" indent="-228596" eaLnBrk="0" hangingPunct="0">
              <a:defRPr>
                <a:solidFill>
                  <a:schemeClr val="tx1"/>
                </a:solidFill>
                <a:latin typeface="Trebuchet MS" pitchFamily="34" charset="0"/>
                <a:cs typeface="Arial" charset="0"/>
              </a:defRPr>
            </a:lvl3pPr>
            <a:lvl4pPr marL="1600168" indent="-228596" eaLnBrk="0" hangingPunct="0">
              <a:defRPr>
                <a:solidFill>
                  <a:schemeClr val="tx1"/>
                </a:solidFill>
                <a:latin typeface="Trebuchet MS" pitchFamily="34" charset="0"/>
                <a:cs typeface="Arial" charset="0"/>
              </a:defRPr>
            </a:lvl4pPr>
            <a:lvl5pPr marL="2057359" indent="-228596" eaLnBrk="0" hangingPunct="0">
              <a:defRPr>
                <a:solidFill>
                  <a:schemeClr val="tx1"/>
                </a:solidFill>
                <a:latin typeface="Trebuchet MS" pitchFamily="34" charset="0"/>
                <a:cs typeface="Arial" charset="0"/>
              </a:defRPr>
            </a:lvl5pPr>
            <a:lvl6pPr marL="2514550" indent="-228596" eaLnBrk="0" fontAlgn="base" hangingPunct="0">
              <a:spcBef>
                <a:spcPct val="0"/>
              </a:spcBef>
              <a:spcAft>
                <a:spcPct val="0"/>
              </a:spcAft>
              <a:defRPr>
                <a:solidFill>
                  <a:schemeClr val="tx1"/>
                </a:solidFill>
                <a:latin typeface="Trebuchet MS" pitchFamily="34" charset="0"/>
                <a:cs typeface="Arial" charset="0"/>
              </a:defRPr>
            </a:lvl6pPr>
            <a:lvl7pPr marL="2971741" indent="-228596" eaLnBrk="0" fontAlgn="base" hangingPunct="0">
              <a:spcBef>
                <a:spcPct val="0"/>
              </a:spcBef>
              <a:spcAft>
                <a:spcPct val="0"/>
              </a:spcAft>
              <a:defRPr>
                <a:solidFill>
                  <a:schemeClr val="tx1"/>
                </a:solidFill>
                <a:latin typeface="Trebuchet MS" pitchFamily="34" charset="0"/>
                <a:cs typeface="Arial" charset="0"/>
              </a:defRPr>
            </a:lvl7pPr>
            <a:lvl8pPr marL="3428932" indent="-228596" eaLnBrk="0" fontAlgn="base" hangingPunct="0">
              <a:spcBef>
                <a:spcPct val="0"/>
              </a:spcBef>
              <a:spcAft>
                <a:spcPct val="0"/>
              </a:spcAft>
              <a:defRPr>
                <a:solidFill>
                  <a:schemeClr val="tx1"/>
                </a:solidFill>
                <a:latin typeface="Trebuchet MS" pitchFamily="34" charset="0"/>
                <a:cs typeface="Arial" charset="0"/>
              </a:defRPr>
            </a:lvl8pPr>
            <a:lvl9pPr marL="3886122" indent="-228596" eaLnBrk="0" fontAlgn="base" hangingPunct="0">
              <a:spcBef>
                <a:spcPct val="0"/>
              </a:spcBef>
              <a:spcAft>
                <a:spcPct val="0"/>
              </a:spcAft>
              <a:defRPr>
                <a:solidFill>
                  <a:schemeClr val="tx1"/>
                </a:solidFill>
                <a:latin typeface="Trebuchet MS" pitchFamily="34" charset="0"/>
                <a:cs typeface="Arial" charset="0"/>
              </a:defRPr>
            </a:lvl9pPr>
          </a:lstStyle>
          <a:p>
            <a:pPr eaLnBrk="1" fontAlgn="base" hangingPunct="1">
              <a:spcBef>
                <a:spcPct val="0"/>
              </a:spcBef>
              <a:spcAft>
                <a:spcPct val="0"/>
              </a:spcAft>
            </a:pPr>
            <a:fld id="{BC50F963-5961-49C9-BAD8-A9ADE40A01A6}" type="slidenum">
              <a:rPr lang="en-GB" smtClean="0">
                <a:solidFill>
                  <a:schemeClr val="bg1"/>
                </a:solidFill>
                <a:latin typeface="Arial" charset="0"/>
                <a:ea typeface="Arial Unicode MS" pitchFamily="34" charset="-128"/>
                <a:cs typeface="Arial Unicode MS" pitchFamily="34" charset="-128"/>
              </a:rPr>
              <a:pPr eaLnBrk="1" fontAlgn="base" hangingPunct="1">
                <a:spcBef>
                  <a:spcPct val="0"/>
                </a:spcBef>
                <a:spcAft>
                  <a:spcPct val="0"/>
                </a:spcAft>
              </a:pPr>
              <a:t>8</a:t>
            </a:fld>
            <a:endParaRPr lang="en-GB" smtClean="0">
              <a:solidFill>
                <a:schemeClr val="bg1"/>
              </a:solidFill>
              <a:latin typeface="Arial" charset="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Maths is learnt through all of</a:t>
            </a:r>
            <a:r>
              <a:rPr lang="en-GB" baseline="0" dirty="0" smtClean="0"/>
              <a:t> these concepts and skills can be transferred across the many different areas of maths.  Multiplication and division can support children with exploring and understanding fractions.</a:t>
            </a:r>
            <a:endParaRPr lang="en-GB" dirty="0"/>
          </a:p>
        </p:txBody>
      </p:sp>
      <p:sp>
        <p:nvSpPr>
          <p:cNvPr id="4" name="Slide Number Placeholder 3"/>
          <p:cNvSpPr>
            <a:spLocks noGrp="1"/>
          </p:cNvSpPr>
          <p:nvPr>
            <p:ph type="sldNum" sz="quarter" idx="10"/>
          </p:nvPr>
        </p:nvSpPr>
        <p:spPr/>
        <p:txBody>
          <a:bodyPr/>
          <a:lstStyle/>
          <a:p>
            <a:fld id="{8DC228FF-B065-45A0-B283-C30C4EBB9C3E}" type="slidenum">
              <a:rPr lang="en-GB" smtClean="0"/>
              <a:t>9</a:t>
            </a:fld>
            <a:endParaRPr lang="en-GB"/>
          </a:p>
        </p:txBody>
      </p:sp>
    </p:spTree>
    <p:extLst>
      <p:ext uri="{BB962C8B-B14F-4D97-AF65-F5344CB8AC3E}">
        <p14:creationId xmlns:p14="http://schemas.microsoft.com/office/powerpoint/2010/main" val="168277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81E248-01FF-4F91-9B09-01B2B77CCB2F}"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10447-CCD9-40AD-AAE5-F04B097561A3}" type="slidenum">
              <a:rPr lang="en-GB" smtClean="0"/>
              <a:t>‹#›</a:t>
            </a:fld>
            <a:endParaRPr lang="en-GB"/>
          </a:p>
        </p:txBody>
      </p:sp>
    </p:spTree>
    <p:extLst>
      <p:ext uri="{BB962C8B-B14F-4D97-AF65-F5344CB8AC3E}">
        <p14:creationId xmlns:p14="http://schemas.microsoft.com/office/powerpoint/2010/main" val="254851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81E248-01FF-4F91-9B09-01B2B77CCB2F}"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10447-CCD9-40AD-AAE5-F04B097561A3}" type="slidenum">
              <a:rPr lang="en-GB" smtClean="0"/>
              <a:t>‹#›</a:t>
            </a:fld>
            <a:endParaRPr lang="en-GB"/>
          </a:p>
        </p:txBody>
      </p:sp>
    </p:spTree>
    <p:extLst>
      <p:ext uri="{BB962C8B-B14F-4D97-AF65-F5344CB8AC3E}">
        <p14:creationId xmlns:p14="http://schemas.microsoft.com/office/powerpoint/2010/main" val="7302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81E248-01FF-4F91-9B09-01B2B77CCB2F}"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10447-CCD9-40AD-AAE5-F04B097561A3}" type="slidenum">
              <a:rPr lang="en-GB" smtClean="0"/>
              <a:t>‹#›</a:t>
            </a:fld>
            <a:endParaRPr lang="en-GB"/>
          </a:p>
        </p:txBody>
      </p:sp>
    </p:spTree>
    <p:extLst>
      <p:ext uri="{BB962C8B-B14F-4D97-AF65-F5344CB8AC3E}">
        <p14:creationId xmlns:p14="http://schemas.microsoft.com/office/powerpoint/2010/main" val="331220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81E248-01FF-4F91-9B09-01B2B77CCB2F}"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10447-CCD9-40AD-AAE5-F04B097561A3}" type="slidenum">
              <a:rPr lang="en-GB" smtClean="0"/>
              <a:t>‹#›</a:t>
            </a:fld>
            <a:endParaRPr lang="en-GB"/>
          </a:p>
        </p:txBody>
      </p:sp>
    </p:spTree>
    <p:extLst>
      <p:ext uri="{BB962C8B-B14F-4D97-AF65-F5344CB8AC3E}">
        <p14:creationId xmlns:p14="http://schemas.microsoft.com/office/powerpoint/2010/main" val="216273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1E248-01FF-4F91-9B09-01B2B77CCB2F}"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E10447-CCD9-40AD-AAE5-F04B097561A3}" type="slidenum">
              <a:rPr lang="en-GB" smtClean="0"/>
              <a:t>‹#›</a:t>
            </a:fld>
            <a:endParaRPr lang="en-GB"/>
          </a:p>
        </p:txBody>
      </p:sp>
    </p:spTree>
    <p:extLst>
      <p:ext uri="{BB962C8B-B14F-4D97-AF65-F5344CB8AC3E}">
        <p14:creationId xmlns:p14="http://schemas.microsoft.com/office/powerpoint/2010/main" val="318539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81E248-01FF-4F91-9B09-01B2B77CCB2F}"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E10447-CCD9-40AD-AAE5-F04B097561A3}" type="slidenum">
              <a:rPr lang="en-GB" smtClean="0"/>
              <a:t>‹#›</a:t>
            </a:fld>
            <a:endParaRPr lang="en-GB"/>
          </a:p>
        </p:txBody>
      </p:sp>
    </p:spTree>
    <p:extLst>
      <p:ext uri="{BB962C8B-B14F-4D97-AF65-F5344CB8AC3E}">
        <p14:creationId xmlns:p14="http://schemas.microsoft.com/office/powerpoint/2010/main" val="147296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81E248-01FF-4F91-9B09-01B2B77CCB2F}" type="datetimeFigureOut">
              <a:rPr lang="en-GB" smtClean="0"/>
              <a:t>30/10/2018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E10447-CCD9-40AD-AAE5-F04B097561A3}" type="slidenum">
              <a:rPr lang="en-GB" smtClean="0"/>
              <a:t>‹#›</a:t>
            </a:fld>
            <a:endParaRPr lang="en-GB"/>
          </a:p>
        </p:txBody>
      </p:sp>
    </p:spTree>
    <p:extLst>
      <p:ext uri="{BB962C8B-B14F-4D97-AF65-F5344CB8AC3E}">
        <p14:creationId xmlns:p14="http://schemas.microsoft.com/office/powerpoint/2010/main" val="49588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81E248-01FF-4F91-9B09-01B2B77CCB2F}" type="datetimeFigureOut">
              <a:rPr lang="en-GB" smtClean="0"/>
              <a:t>30/10/2018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E10447-CCD9-40AD-AAE5-F04B097561A3}" type="slidenum">
              <a:rPr lang="en-GB" smtClean="0"/>
              <a:t>‹#›</a:t>
            </a:fld>
            <a:endParaRPr lang="en-GB"/>
          </a:p>
        </p:txBody>
      </p:sp>
    </p:spTree>
    <p:extLst>
      <p:ext uri="{BB962C8B-B14F-4D97-AF65-F5344CB8AC3E}">
        <p14:creationId xmlns:p14="http://schemas.microsoft.com/office/powerpoint/2010/main" val="253715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1E248-01FF-4F91-9B09-01B2B77CCB2F}" type="datetimeFigureOut">
              <a:rPr lang="en-GB" smtClean="0"/>
              <a:t>30/10/2018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E10447-CCD9-40AD-AAE5-F04B097561A3}" type="slidenum">
              <a:rPr lang="en-GB" smtClean="0"/>
              <a:t>‹#›</a:t>
            </a:fld>
            <a:endParaRPr lang="en-GB"/>
          </a:p>
        </p:txBody>
      </p:sp>
    </p:spTree>
    <p:extLst>
      <p:ext uri="{BB962C8B-B14F-4D97-AF65-F5344CB8AC3E}">
        <p14:creationId xmlns:p14="http://schemas.microsoft.com/office/powerpoint/2010/main" val="231204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1E248-01FF-4F91-9B09-01B2B77CCB2F}"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E10447-CCD9-40AD-AAE5-F04B097561A3}" type="slidenum">
              <a:rPr lang="en-GB" smtClean="0"/>
              <a:t>‹#›</a:t>
            </a:fld>
            <a:endParaRPr lang="en-GB"/>
          </a:p>
        </p:txBody>
      </p:sp>
    </p:spTree>
    <p:extLst>
      <p:ext uri="{BB962C8B-B14F-4D97-AF65-F5344CB8AC3E}">
        <p14:creationId xmlns:p14="http://schemas.microsoft.com/office/powerpoint/2010/main" val="7277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1E248-01FF-4F91-9B09-01B2B77CCB2F}"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E10447-CCD9-40AD-AAE5-F04B097561A3}" type="slidenum">
              <a:rPr lang="en-GB" smtClean="0"/>
              <a:t>‹#›</a:t>
            </a:fld>
            <a:endParaRPr lang="en-GB"/>
          </a:p>
        </p:txBody>
      </p:sp>
    </p:spTree>
    <p:extLst>
      <p:ext uri="{BB962C8B-B14F-4D97-AF65-F5344CB8AC3E}">
        <p14:creationId xmlns:p14="http://schemas.microsoft.com/office/powerpoint/2010/main" val="171270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1E248-01FF-4F91-9B09-01B2B77CCB2F}" type="datetimeFigureOut">
              <a:rPr lang="en-GB" smtClean="0"/>
              <a:t>30/10/2018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10447-CCD9-40AD-AAE5-F04B097561A3}" type="slidenum">
              <a:rPr lang="en-GB" smtClean="0"/>
              <a:t>‹#›</a:t>
            </a:fld>
            <a:endParaRPr lang="en-GB"/>
          </a:p>
        </p:txBody>
      </p:sp>
    </p:spTree>
    <p:extLst>
      <p:ext uri="{BB962C8B-B14F-4D97-AF65-F5344CB8AC3E}">
        <p14:creationId xmlns:p14="http://schemas.microsoft.com/office/powerpoint/2010/main" val="272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060848"/>
            <a:ext cx="7772400" cy="1470025"/>
          </a:xfrm>
        </p:spPr>
        <p:txBody>
          <a:bodyPr>
            <a:normAutofit fontScale="90000"/>
          </a:bodyPr>
          <a:lstStyle/>
          <a:p>
            <a:r>
              <a:rPr lang="en-GB" dirty="0" smtClean="0">
                <a:latin typeface="Comic Sans MS" pitchFamily="66" charset="0"/>
              </a:rPr>
              <a:t>Maths at Heathwood Lower School</a:t>
            </a:r>
            <a:br>
              <a:rPr lang="en-GB" dirty="0" smtClean="0">
                <a:latin typeface="Comic Sans MS" pitchFamily="66" charset="0"/>
              </a:rPr>
            </a:br>
            <a:r>
              <a:rPr lang="en-GB" dirty="0" smtClean="0">
                <a:latin typeface="Comic Sans MS" pitchFamily="66" charset="0"/>
              </a:rPr>
              <a:t>November 2018</a:t>
            </a:r>
            <a:endParaRPr lang="en-GB" dirty="0">
              <a:latin typeface="Comic Sans MS" pitchFamily="66" charset="0"/>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332" y="4005064"/>
            <a:ext cx="2524761" cy="2524761"/>
          </a:xfrm>
          <a:prstGeom prst="rect">
            <a:avLst/>
          </a:prstGeom>
        </p:spPr>
      </p:pic>
    </p:spTree>
    <p:extLst>
      <p:ext uri="{BB962C8B-B14F-4D97-AF65-F5344CB8AC3E}">
        <p14:creationId xmlns:p14="http://schemas.microsoft.com/office/powerpoint/2010/main" val="3757796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Number, Place Value &amp; Calculating</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Thousands, hundreds, tens, ones, tenths &amp; hundredths</a:t>
            </a:r>
          </a:p>
          <a:p>
            <a:r>
              <a:rPr lang="en-GB" dirty="0" smtClean="0">
                <a:latin typeface="Comic Sans MS" pitchFamily="66" charset="0"/>
              </a:rPr>
              <a:t>Representation </a:t>
            </a:r>
          </a:p>
          <a:p>
            <a:r>
              <a:rPr lang="en-GB" dirty="0" smtClean="0">
                <a:latin typeface="Comic Sans MS" pitchFamily="66" charset="0"/>
              </a:rPr>
              <a:t>Practical Resources to written </a:t>
            </a:r>
            <a:r>
              <a:rPr lang="en-GB" dirty="0" smtClean="0">
                <a:latin typeface="Comic Sans MS" pitchFamily="66" charset="0"/>
              </a:rPr>
              <a:t>methods</a:t>
            </a:r>
          </a:p>
          <a:p>
            <a:r>
              <a:rPr lang="en-GB" dirty="0" smtClean="0">
                <a:latin typeface="Comic Sans MS" pitchFamily="66" charset="0"/>
              </a:rPr>
              <a:t>Concrete – Pictorial – Abstract</a:t>
            </a:r>
          </a:p>
          <a:p>
            <a:r>
              <a:rPr lang="en-GB" dirty="0" smtClean="0">
                <a:latin typeface="Comic Sans MS" pitchFamily="66" charset="0"/>
              </a:rPr>
              <a:t>                                         2345+1453=</a:t>
            </a:r>
            <a:endParaRPr lang="en-GB" dirty="0">
              <a:latin typeface="Comic Sans MS"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09120"/>
            <a:ext cx="197377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3131840" y="4869160"/>
            <a:ext cx="230425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35896" y="4509120"/>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83968" y="4509120"/>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32040" y="4581128"/>
            <a:ext cx="0" cy="1800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855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975"/>
            <a:ext cx="8517706" cy="1143000"/>
          </a:xfrm>
        </p:spPr>
        <p:txBody>
          <a:bodyPr>
            <a:normAutofit fontScale="90000"/>
          </a:bodyPr>
          <a:lstStyle/>
          <a:p>
            <a:pPr algn="ctr" eaLnBrk="1" fontAlgn="auto" hangingPunct="1">
              <a:spcAft>
                <a:spcPts val="0"/>
              </a:spcAft>
              <a:defRPr/>
            </a:pPr>
            <a:r>
              <a:rPr lang="en-GB" dirty="0" smtClean="0"/>
              <a:t>   </a:t>
            </a:r>
            <a:r>
              <a:rPr lang="en-GB" sz="4000" dirty="0" smtClean="0">
                <a:latin typeface="Comic Sans MS" panose="030F0702030302020204" pitchFamily="66" charset="0"/>
              </a:rPr>
              <a:t>Resources </a:t>
            </a:r>
            <a:r>
              <a:rPr lang="en-GB" sz="4000" dirty="0" smtClean="0">
                <a:latin typeface="Comic Sans MS" panose="030F0702030302020204" pitchFamily="66" charset="0"/>
              </a:rPr>
              <a:t>to support understanding </a:t>
            </a:r>
            <a:endParaRPr lang="en-GB" sz="4000" dirty="0">
              <a:latin typeface="Comic Sans MS" panose="030F0702030302020204" pitchFamily="66" charset="0"/>
            </a:endParaRPr>
          </a:p>
        </p:txBody>
      </p:sp>
      <p:pic>
        <p:nvPicPr>
          <p:cNvPr id="15363" name="Picture 5" descr="10150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1196975"/>
            <a:ext cx="2663825" cy="2160588"/>
          </a:xfrm>
        </p:spPr>
      </p:pic>
      <p:pic>
        <p:nvPicPr>
          <p:cNvPr id="15364" name="Picture 4" descr="http://www.keystagelearning.com/image/cache/data/bids_100-350x4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098550"/>
            <a:ext cx="25908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http://www.elizabethrichards.com.au/product_images/h/p109_120_page_12_image_0008__243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3667125"/>
            <a:ext cx="56007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http://www.communication4all.co.uk/Screen%20Shot%20Images/1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900" y="3429000"/>
            <a:ext cx="3178175"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1062771"/>
            <a:ext cx="2438563" cy="240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848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Images and models</a:t>
            </a:r>
            <a:endParaRPr lang="en-GB" dirty="0">
              <a:latin typeface="Comic Sans MS" panose="030F0702030302020204" pitchFamily="66" charset="0"/>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267438"/>
            <a:ext cx="8229600" cy="319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254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Reasoning</a:t>
            </a:r>
            <a:endParaRPr lang="en-GB" dirty="0">
              <a:latin typeface="Comic Sans MS" pitchFamily="66" charset="0"/>
            </a:endParaRPr>
          </a:p>
        </p:txBody>
      </p:sp>
      <p:sp>
        <p:nvSpPr>
          <p:cNvPr id="3" name="Content Placeholder 2"/>
          <p:cNvSpPr>
            <a:spLocks noGrp="1"/>
          </p:cNvSpPr>
          <p:nvPr>
            <p:ph idx="1"/>
          </p:nvPr>
        </p:nvSpPr>
        <p:spPr>
          <a:xfrm>
            <a:off x="457200" y="1052736"/>
            <a:ext cx="8229600" cy="5073427"/>
          </a:xfrm>
        </p:spPr>
        <p:txBody>
          <a:bodyPr/>
          <a:lstStyle/>
          <a:p>
            <a:pPr marL="0" indent="0">
              <a:buNone/>
            </a:pPr>
            <a:endParaRPr lang="en-GB" dirty="0" smtClean="0">
              <a:latin typeface="Comic Sans MS" pitchFamily="66" charset="0"/>
            </a:endParaRPr>
          </a:p>
          <a:p>
            <a:r>
              <a:rPr lang="en-GB" dirty="0" smtClean="0">
                <a:latin typeface="Comic Sans MS" pitchFamily="66" charset="0"/>
              </a:rPr>
              <a:t>Answer</a:t>
            </a:r>
          </a:p>
          <a:p>
            <a:r>
              <a:rPr lang="en-GB" dirty="0" smtClean="0">
                <a:latin typeface="Comic Sans MS" pitchFamily="66" charset="0"/>
              </a:rPr>
              <a:t>Convince</a:t>
            </a:r>
          </a:p>
          <a:p>
            <a:r>
              <a:rPr lang="en-GB" dirty="0" smtClean="0">
                <a:latin typeface="Comic Sans MS" pitchFamily="66" charset="0"/>
              </a:rPr>
              <a:t>Explain</a:t>
            </a:r>
            <a:endParaRPr lang="en-GB" dirty="0">
              <a:latin typeface="Comic Sans MS" pitchFamily="66"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268760"/>
            <a:ext cx="4968552" cy="518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167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04850"/>
            <a:ext cx="8229600" cy="1143000"/>
          </a:xfrm>
        </p:spPr>
        <p:txBody>
          <a:bodyPr/>
          <a:lstStyle/>
          <a:p>
            <a:pPr eaLnBrk="1" hangingPunct="1"/>
            <a:r>
              <a:rPr lang="en-GB" dirty="0" smtClean="0">
                <a:latin typeface="Comic Sans MS" panose="030F0702030302020204" pitchFamily="66" charset="0"/>
              </a:rPr>
              <a:t>Helping at home KS1/ FS</a:t>
            </a:r>
          </a:p>
        </p:txBody>
      </p:sp>
      <p:sp>
        <p:nvSpPr>
          <p:cNvPr id="43011" name="Text Placeholder 2"/>
          <p:cNvSpPr>
            <a:spLocks noGrp="1"/>
          </p:cNvSpPr>
          <p:nvPr>
            <p:ph type="body" idx="1"/>
          </p:nvPr>
        </p:nvSpPr>
        <p:spPr>
          <a:xfrm>
            <a:off x="457200" y="1855788"/>
            <a:ext cx="4040188" cy="658812"/>
          </a:xfrm>
        </p:spPr>
        <p:txBody>
          <a:bodyPr/>
          <a:lstStyle/>
          <a:p>
            <a:pPr eaLnBrk="1" hangingPunct="1"/>
            <a:endParaRPr lang="en-GB" sz="2000" smtClean="0"/>
          </a:p>
        </p:txBody>
      </p:sp>
      <p:sp>
        <p:nvSpPr>
          <p:cNvPr id="43012" name="Text Placeholder 4"/>
          <p:cNvSpPr>
            <a:spLocks noGrp="1"/>
          </p:cNvSpPr>
          <p:nvPr>
            <p:ph type="body" sz="half" idx="3"/>
          </p:nvPr>
        </p:nvSpPr>
        <p:spPr>
          <a:xfrm>
            <a:off x="4645025" y="1860550"/>
            <a:ext cx="4041775" cy="654050"/>
          </a:xfrm>
        </p:spPr>
        <p:txBody>
          <a:bodyPr/>
          <a:lstStyle/>
          <a:p>
            <a:pPr eaLnBrk="1" hangingPunct="1"/>
            <a:endParaRPr lang="en-GB" sz="2000" smtClean="0"/>
          </a:p>
        </p:txBody>
      </p:sp>
      <p:sp>
        <p:nvSpPr>
          <p:cNvPr id="43013" name="Content Placeholder 3"/>
          <p:cNvSpPr>
            <a:spLocks noGrp="1"/>
          </p:cNvSpPr>
          <p:nvPr>
            <p:ph sz="quarter" idx="2"/>
          </p:nvPr>
        </p:nvSpPr>
        <p:spPr>
          <a:xfrm>
            <a:off x="457200" y="2174875"/>
            <a:ext cx="6635750" cy="3951288"/>
          </a:xfrm>
        </p:spPr>
        <p:txBody>
          <a:bodyPr>
            <a:normAutofit fontScale="92500"/>
          </a:bodyPr>
          <a:lstStyle/>
          <a:p>
            <a:pPr eaLnBrk="1" hangingPunct="1">
              <a:buFont typeface="Arial" charset="0"/>
              <a:buChar char="•"/>
            </a:pPr>
            <a:r>
              <a:rPr lang="en-GB" b="1" dirty="0" smtClean="0">
                <a:latin typeface="Comic Sans MS" panose="030F0702030302020204" pitchFamily="66" charset="0"/>
              </a:rPr>
              <a:t>Play board games </a:t>
            </a:r>
          </a:p>
          <a:p>
            <a:pPr eaLnBrk="1" hangingPunct="1">
              <a:buFont typeface="Arial" charset="0"/>
              <a:buChar char="•"/>
            </a:pPr>
            <a:r>
              <a:rPr lang="en-GB" b="1" dirty="0" smtClean="0">
                <a:latin typeface="Comic Sans MS" panose="030F0702030302020204" pitchFamily="66" charset="0"/>
              </a:rPr>
              <a:t>Cook – measuring and weighing</a:t>
            </a:r>
          </a:p>
          <a:p>
            <a:pPr eaLnBrk="1" hangingPunct="1">
              <a:buFont typeface="Arial" charset="0"/>
              <a:buChar char="•"/>
            </a:pPr>
            <a:r>
              <a:rPr lang="en-GB" b="1" dirty="0" smtClean="0">
                <a:latin typeface="Comic Sans MS" panose="030F0702030302020204" pitchFamily="66" charset="0"/>
              </a:rPr>
              <a:t>Look at numbers in the environment e.g. telephone keys, number plates, door numbers, book pages, sleeps until Christmas! </a:t>
            </a:r>
          </a:p>
          <a:p>
            <a:pPr eaLnBrk="1" hangingPunct="1">
              <a:buFont typeface="Arial" charset="0"/>
              <a:buChar char="•"/>
            </a:pPr>
            <a:r>
              <a:rPr lang="en-GB" b="1" dirty="0" smtClean="0">
                <a:latin typeface="Comic Sans MS" panose="030F0702030302020204" pitchFamily="66" charset="0"/>
              </a:rPr>
              <a:t>Money </a:t>
            </a:r>
          </a:p>
          <a:p>
            <a:pPr eaLnBrk="1" hangingPunct="1">
              <a:buFont typeface="Arial" charset="0"/>
              <a:buChar char="•"/>
            </a:pPr>
            <a:r>
              <a:rPr lang="en-GB" b="1" dirty="0" smtClean="0">
                <a:latin typeface="Comic Sans MS" panose="030F0702030302020204" pitchFamily="66" charset="0"/>
              </a:rPr>
              <a:t>Comparing heights</a:t>
            </a:r>
          </a:p>
          <a:p>
            <a:pPr eaLnBrk="1" hangingPunct="1">
              <a:buFont typeface="Arial" charset="0"/>
              <a:buChar char="•"/>
            </a:pPr>
            <a:r>
              <a:rPr lang="en-GB" b="1" dirty="0" smtClean="0">
                <a:latin typeface="Comic Sans MS" panose="030F0702030302020204" pitchFamily="66" charset="0"/>
              </a:rPr>
              <a:t>Birthdays, Months of the year, Days of the week</a:t>
            </a:r>
          </a:p>
          <a:p>
            <a:pPr eaLnBrk="1" hangingPunct="1">
              <a:buFont typeface="Arial" charset="0"/>
              <a:buChar char="•"/>
            </a:pPr>
            <a:r>
              <a:rPr lang="en-GB" b="1" dirty="0" smtClean="0">
                <a:latin typeface="Comic Sans MS" panose="030F0702030302020204" pitchFamily="66" charset="0"/>
              </a:rPr>
              <a:t>Time</a:t>
            </a:r>
          </a:p>
          <a:p>
            <a:pPr eaLnBrk="1" hangingPunct="1">
              <a:buFont typeface="Arial" charset="0"/>
              <a:buChar char="•"/>
            </a:pPr>
            <a:endParaRPr lang="en-GB" dirty="0" smtClean="0"/>
          </a:p>
          <a:p>
            <a:pPr eaLnBrk="1" hangingPunct="1">
              <a:buFont typeface="Arial" charset="0"/>
              <a:buChar char="•"/>
            </a:pPr>
            <a:endParaRPr lang="en-GB" dirty="0" smtClean="0"/>
          </a:p>
          <a:p>
            <a:pPr eaLnBrk="1" hangingPunct="1">
              <a:buFont typeface="Arial" charset="0"/>
              <a:buChar char="•"/>
            </a:pPr>
            <a:endParaRPr lang="en-GB" dirty="0" smtClean="0"/>
          </a:p>
        </p:txBody>
      </p:sp>
      <p:sp>
        <p:nvSpPr>
          <p:cNvPr id="6" name="Content Placeholder 5"/>
          <p:cNvSpPr>
            <a:spLocks noGrp="1"/>
          </p:cNvSpPr>
          <p:nvPr>
            <p:ph sz="quarter" idx="4"/>
          </p:nvPr>
        </p:nvSpPr>
        <p:spPr>
          <a:xfrm>
            <a:off x="4645025" y="2174875"/>
            <a:ext cx="4041775" cy="4349750"/>
          </a:xfrm>
        </p:spPr>
        <p:txBody>
          <a:bodyPr rtlCol="0">
            <a:normAutofit/>
          </a:bodyPr>
          <a:lstStyle/>
          <a:p>
            <a:pPr marL="0" indent="0" eaLnBrk="1" fontAlgn="auto" hangingPunct="1">
              <a:spcAft>
                <a:spcPts val="0"/>
              </a:spcAft>
              <a:buClr>
                <a:schemeClr val="accent3"/>
              </a:buClr>
              <a:buFont typeface="Arial" pitchFamily="34" charset="0"/>
              <a:buNone/>
              <a:defRPr/>
            </a:pPr>
            <a:r>
              <a:rPr lang="en-GB" dirty="0"/>
              <a:t> </a:t>
            </a:r>
          </a:p>
          <a:p>
            <a:pPr marL="274320" indent="-274320" eaLnBrk="1" fontAlgn="auto" hangingPunct="1">
              <a:spcAft>
                <a:spcPts val="0"/>
              </a:spcAft>
              <a:buClr>
                <a:schemeClr val="accent3"/>
              </a:buClr>
              <a:buFont typeface="Arial" pitchFamily="34" charset="0"/>
              <a:buChar char="•"/>
              <a:defRPr/>
            </a:pPr>
            <a:endParaRPr lang="en-GB" dirty="0"/>
          </a:p>
          <a:p>
            <a:pPr marL="274320" indent="-274320" eaLnBrk="1" fontAlgn="auto" hangingPunct="1">
              <a:spcAft>
                <a:spcPts val="0"/>
              </a:spcAft>
              <a:buClr>
                <a:schemeClr val="accent3"/>
              </a:buClr>
              <a:buFont typeface="Arial" pitchFamily="34" charset="0"/>
              <a:buChar char="•"/>
              <a:defRPr/>
            </a:pPr>
            <a:endParaRPr lang="en-GB" dirty="0"/>
          </a:p>
        </p:txBody>
      </p:sp>
      <p:pic>
        <p:nvPicPr>
          <p:cNvPr id="430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517232"/>
            <a:ext cx="12954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040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GB" dirty="0" smtClean="0">
                <a:latin typeface="Comic Sans MS" pitchFamily="66" charset="0"/>
              </a:rPr>
              <a:t>Maths at Home - KS2</a:t>
            </a:r>
          </a:p>
        </p:txBody>
      </p:sp>
      <p:sp>
        <p:nvSpPr>
          <p:cNvPr id="3" name="Content Placeholder 2"/>
          <p:cNvSpPr>
            <a:spLocks noGrp="1"/>
          </p:cNvSpPr>
          <p:nvPr>
            <p:ph idx="1"/>
          </p:nvPr>
        </p:nvSpPr>
        <p:spPr>
          <a:xfrm>
            <a:off x="457200" y="908720"/>
            <a:ext cx="8229600" cy="5615905"/>
          </a:xfrm>
        </p:spPr>
        <p:txBody>
          <a:bodyPr rtlCol="0">
            <a:normAutofit fontScale="47500" lnSpcReduction="20000"/>
          </a:bodyPr>
          <a:lstStyle/>
          <a:p>
            <a:pPr marL="274320" indent="-274320" eaLnBrk="1" fontAlgn="auto" hangingPunct="1">
              <a:spcAft>
                <a:spcPts val="0"/>
              </a:spcAft>
              <a:buClr>
                <a:schemeClr val="accent3"/>
              </a:buClr>
              <a:buFont typeface="Arial" pitchFamily="34" charset="0"/>
              <a:buChar char="•"/>
              <a:defRPr/>
            </a:pPr>
            <a:endParaRPr lang="en-GB" b="1" dirty="0" smtClean="0"/>
          </a:p>
          <a:p>
            <a:pPr marL="274320" indent="-274320" eaLnBrk="1" fontAlgn="auto" hangingPunct="1">
              <a:spcAft>
                <a:spcPts val="0"/>
              </a:spcAft>
              <a:buClr>
                <a:schemeClr val="accent3"/>
              </a:buClr>
              <a:buFont typeface="Arial" pitchFamily="34" charset="0"/>
              <a:buChar char="•"/>
              <a:defRPr/>
            </a:pPr>
            <a:endParaRPr lang="en-GB" b="1" dirty="0">
              <a:latin typeface="Arial" panose="020B0604020202020204" pitchFamily="34" charset="0"/>
              <a:cs typeface="Arial" panose="020B0604020202020204" pitchFamily="34" charset="0"/>
            </a:endParaRPr>
          </a:p>
          <a:p>
            <a:pPr marL="274320" indent="-274320" eaLnBrk="1" fontAlgn="auto" hangingPunct="1">
              <a:spcAft>
                <a:spcPts val="0"/>
              </a:spcAft>
              <a:buClr>
                <a:schemeClr val="accent3"/>
              </a:buClr>
              <a:buFont typeface="Arial" pitchFamily="34" charset="0"/>
              <a:buChar char="•"/>
              <a:defRPr/>
            </a:pPr>
            <a:r>
              <a:rPr lang="en-GB" b="1" dirty="0" smtClean="0">
                <a:latin typeface="Comic Sans MS" pitchFamily="66" charset="0"/>
                <a:cs typeface="Arial" panose="020B0604020202020204" pitchFamily="34" charset="0"/>
              </a:rPr>
              <a:t>A </a:t>
            </a:r>
            <a:r>
              <a:rPr lang="en-GB" b="1" dirty="0">
                <a:latin typeface="Comic Sans MS" pitchFamily="66" charset="0"/>
                <a:cs typeface="Arial" panose="020B0604020202020204" pitchFamily="34" charset="0"/>
              </a:rPr>
              <a:t>prominent clock</a:t>
            </a:r>
            <a:r>
              <a:rPr lang="en-GB" dirty="0">
                <a:latin typeface="Comic Sans MS" pitchFamily="66" charset="0"/>
                <a:cs typeface="Arial" panose="020B0604020202020204" pitchFamily="34" charset="0"/>
              </a:rPr>
              <a:t>- digital and analogue is even better.  Place it somewhere where you can talk about the time each day.</a:t>
            </a: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A traditional wall calendar</a:t>
            </a:r>
            <a:r>
              <a:rPr lang="en-GB" dirty="0">
                <a:latin typeface="Comic Sans MS" pitchFamily="66" charset="0"/>
                <a:cs typeface="Arial" panose="020B0604020202020204" pitchFamily="34" charset="0"/>
              </a:rPr>
              <a:t>-Calendars help with counting days, spotting number patterns and</a:t>
            </a: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Board games that involve dice or spinners</a:t>
            </a:r>
            <a:r>
              <a:rPr lang="en-GB" dirty="0">
                <a:latin typeface="Comic Sans MS" pitchFamily="66" charset="0"/>
                <a:cs typeface="Arial" panose="020B0604020202020204" pitchFamily="34" charset="0"/>
              </a:rPr>
              <a:t>-helps with counting and the idea of chance</a:t>
            </a: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A pack of playing cards</a:t>
            </a:r>
            <a:r>
              <a:rPr lang="en-GB" dirty="0">
                <a:latin typeface="Comic Sans MS" pitchFamily="66" charset="0"/>
                <a:cs typeface="Arial" panose="020B0604020202020204" pitchFamily="34" charset="0"/>
              </a:rPr>
              <a:t>- Card games can be adapted in many ways to learn about number bonds, chance, adding and subtracting</a:t>
            </a: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A calculator</a:t>
            </a:r>
            <a:r>
              <a:rPr lang="en-GB" dirty="0">
                <a:latin typeface="Comic Sans MS" pitchFamily="66" charset="0"/>
                <a:cs typeface="Arial" panose="020B0604020202020204" pitchFamily="34" charset="0"/>
              </a:rPr>
              <a:t>- A basic calculator will help with maths homework when required, there are also many calculator games you can play, too.</a:t>
            </a: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Measuring Jug</a:t>
            </a:r>
            <a:r>
              <a:rPr lang="en-GB" dirty="0">
                <a:latin typeface="Comic Sans MS" pitchFamily="66" charset="0"/>
                <a:cs typeface="Arial" panose="020B0604020202020204" pitchFamily="34" charset="0"/>
              </a:rPr>
              <a:t>-Your child will use them in school, but seeing them used in real life is invaluable.  Also useful for discussing converting from metric to imperial</a:t>
            </a: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Dried beans</a:t>
            </a:r>
            <a:r>
              <a:rPr lang="en-GB" dirty="0">
                <a:latin typeface="Comic Sans MS" pitchFamily="66" charset="0"/>
                <a:cs typeface="Arial" panose="020B0604020202020204" pitchFamily="34" charset="0"/>
              </a:rPr>
              <a:t>, </a:t>
            </a:r>
            <a:r>
              <a:rPr lang="en-GB" b="1" dirty="0">
                <a:latin typeface="Comic Sans MS" pitchFamily="66" charset="0"/>
                <a:cs typeface="Arial" panose="020B0604020202020204" pitchFamily="34" charset="0"/>
              </a:rPr>
              <a:t>Macaroni or </a:t>
            </a:r>
            <a:r>
              <a:rPr lang="en-GB" b="1" dirty="0" err="1">
                <a:latin typeface="Comic Sans MS" pitchFamily="66" charset="0"/>
                <a:cs typeface="Arial" panose="020B0604020202020204" pitchFamily="34" charset="0"/>
              </a:rPr>
              <a:t>Smarties</a:t>
            </a:r>
            <a:r>
              <a:rPr lang="en-GB" dirty="0">
                <a:latin typeface="Comic Sans MS" pitchFamily="66" charset="0"/>
                <a:cs typeface="Arial" panose="020B0604020202020204" pitchFamily="34" charset="0"/>
              </a:rPr>
              <a:t>- for counting and estimating</a:t>
            </a: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A tape measure and a ruler</a:t>
            </a:r>
            <a:r>
              <a:rPr lang="en-GB" dirty="0">
                <a:latin typeface="Comic Sans MS" pitchFamily="66" charset="0"/>
                <a:cs typeface="Arial" panose="020B0604020202020204" pitchFamily="34" charset="0"/>
              </a:rPr>
              <a:t>- Let your child help when measuring up for furniture, curtains </a:t>
            </a:r>
            <a:r>
              <a:rPr lang="en-GB" dirty="0" err="1">
                <a:latin typeface="Comic Sans MS" pitchFamily="66" charset="0"/>
                <a:cs typeface="Arial" panose="020B0604020202020204" pitchFamily="34" charset="0"/>
              </a:rPr>
              <a:t>etc</a:t>
            </a:r>
            <a:endParaRPr lang="en-GB" dirty="0">
              <a:latin typeface="Comic Sans MS" pitchFamily="66" charset="0"/>
              <a:cs typeface="Arial" panose="020B0604020202020204" pitchFamily="34" charset="0"/>
            </a:endParaRP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A large bar of chocolate</a:t>
            </a:r>
            <a:r>
              <a:rPr lang="en-GB" dirty="0">
                <a:latin typeface="Comic Sans MS" pitchFamily="66" charset="0"/>
                <a:cs typeface="Arial" panose="020B0604020202020204" pitchFamily="34" charset="0"/>
              </a:rPr>
              <a:t> (one divided into chunks)- a great motivator for fractions work</a:t>
            </a: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Fridge magnets with numbers on</a:t>
            </a:r>
            <a:r>
              <a:rPr lang="en-GB" dirty="0">
                <a:latin typeface="Comic Sans MS" pitchFamily="66" charset="0"/>
                <a:cs typeface="Arial" panose="020B0604020202020204" pitchFamily="34" charset="0"/>
              </a:rPr>
              <a:t>- can be used for a little practice of written methods</a:t>
            </a: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Indoor/outdoor Thermometer</a:t>
            </a:r>
            <a:r>
              <a:rPr lang="en-GB" dirty="0">
                <a:latin typeface="Comic Sans MS" pitchFamily="66" charset="0"/>
                <a:cs typeface="Arial" panose="020B0604020202020204" pitchFamily="34" charset="0"/>
              </a:rPr>
              <a:t>- especially useful in winter for teaching negative numbers when the temperature drops below freezing</a:t>
            </a: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Unusual dice</a:t>
            </a:r>
            <a:r>
              <a:rPr lang="en-GB" dirty="0">
                <a:latin typeface="Comic Sans MS" pitchFamily="66" charset="0"/>
                <a:cs typeface="Arial" panose="020B0604020202020204" pitchFamily="34" charset="0"/>
              </a:rPr>
              <a:t>- not all dice have faces 1-6, hexagonal dice, coloured dice, dice from board games all make talking about chance a little more interesting</a:t>
            </a:r>
          </a:p>
          <a:p>
            <a:pPr marL="274320" indent="-274320" eaLnBrk="1" fontAlgn="auto" hangingPunct="1">
              <a:spcAft>
                <a:spcPts val="0"/>
              </a:spcAft>
              <a:buClr>
                <a:schemeClr val="accent3"/>
              </a:buClr>
              <a:buFont typeface="Arial" pitchFamily="34" charset="0"/>
              <a:buChar char="•"/>
              <a:defRPr/>
            </a:pPr>
            <a:r>
              <a:rPr lang="en-GB" b="1" dirty="0">
                <a:latin typeface="Comic Sans MS" pitchFamily="66" charset="0"/>
                <a:cs typeface="Arial" panose="020B0604020202020204" pitchFamily="34" charset="0"/>
              </a:rPr>
              <a:t>A dartboard with </a:t>
            </a:r>
            <a:r>
              <a:rPr lang="en-GB" b="1" dirty="0" err="1">
                <a:latin typeface="Comic Sans MS" pitchFamily="66" charset="0"/>
                <a:cs typeface="Arial" panose="020B0604020202020204" pitchFamily="34" charset="0"/>
              </a:rPr>
              <a:t>velcro</a:t>
            </a:r>
            <a:r>
              <a:rPr lang="en-GB" b="1" dirty="0">
                <a:latin typeface="Comic Sans MS" pitchFamily="66" charset="0"/>
                <a:cs typeface="Arial" panose="020B0604020202020204" pitchFamily="34" charset="0"/>
              </a:rPr>
              <a:t> darts</a:t>
            </a:r>
            <a:r>
              <a:rPr lang="en-GB" dirty="0">
                <a:latin typeface="Comic Sans MS" pitchFamily="66" charset="0"/>
                <a:cs typeface="Arial" panose="020B0604020202020204" pitchFamily="34" charset="0"/>
              </a:rPr>
              <a:t>- Helps with doubling, trebling, adding and subtracting.</a:t>
            </a:r>
          </a:p>
          <a:p>
            <a:pPr marL="274320" indent="-274320" eaLnBrk="1" fontAlgn="auto" hangingPunct="1">
              <a:spcAft>
                <a:spcPts val="0"/>
              </a:spcAft>
              <a:buClr>
                <a:schemeClr val="accent3"/>
              </a:buClr>
              <a:buFont typeface="Arial" pitchFamily="34" charset="0"/>
              <a:buChar char="•"/>
              <a:defRPr/>
            </a:pPr>
            <a:endParaRPr lang="en-GB" dirty="0">
              <a:latin typeface="Comic Sans MS" pitchFamily="66" charset="0"/>
            </a:endParaRPr>
          </a:p>
        </p:txBody>
      </p:sp>
      <p:pic>
        <p:nvPicPr>
          <p:cNvPr id="44036" name="graphics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12080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1"/>
          <p:cNvSpPr>
            <a:spLocks noChangeArrowheads="1"/>
          </p:cNvSpPr>
          <p:nvPr/>
        </p:nvSpPr>
        <p:spPr bwMode="auto">
          <a:xfrm>
            <a:off x="1116013" y="6092825"/>
            <a:ext cx="77041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0BD0D9"/>
              </a:buClr>
              <a:buSzPct val="95000"/>
            </a:pPr>
            <a:r>
              <a:rPr lang="en-GB" sz="1000" b="1">
                <a:solidFill>
                  <a:srgbClr val="000000"/>
                </a:solidFill>
                <a:latin typeface="Constantia" pitchFamily="18" charset="0"/>
              </a:rPr>
              <a:t>I</a:t>
            </a:r>
            <a:r>
              <a:rPr lang="en-GB" sz="1000">
                <a:solidFill>
                  <a:srgbClr val="000000"/>
                </a:solidFill>
                <a:latin typeface="Constantia" pitchFamily="18" charset="0"/>
              </a:rPr>
              <a:t>deas taken from</a:t>
            </a:r>
            <a:r>
              <a:rPr lang="en-GB" sz="1000" b="1">
                <a:solidFill>
                  <a:srgbClr val="000000"/>
                </a:solidFill>
                <a:latin typeface="Constantia" pitchFamily="18" charset="0"/>
              </a:rPr>
              <a:t> Maths for Mums and Dads  </a:t>
            </a:r>
            <a:r>
              <a:rPr lang="en-GB" sz="1000">
                <a:solidFill>
                  <a:srgbClr val="000000"/>
                </a:solidFill>
                <a:latin typeface="Constantia" pitchFamily="18" charset="0"/>
              </a:rPr>
              <a:t>Eastaway, R. and Askew, M. (2010)</a:t>
            </a:r>
          </a:p>
        </p:txBody>
      </p:sp>
    </p:spTree>
    <p:extLst>
      <p:ext uri="{BB962C8B-B14F-4D97-AF65-F5344CB8AC3E}">
        <p14:creationId xmlns:p14="http://schemas.microsoft.com/office/powerpoint/2010/main" val="1200936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Thank you!</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Please feel free to visit the classrooms where you will see lots of </a:t>
            </a:r>
            <a:r>
              <a:rPr lang="en-GB" dirty="0" smtClean="0">
                <a:latin typeface="Comic Sans MS" pitchFamily="66" charset="0"/>
              </a:rPr>
              <a:t>maths </a:t>
            </a:r>
            <a:r>
              <a:rPr lang="en-GB" dirty="0" smtClean="0">
                <a:latin typeface="Comic Sans MS" pitchFamily="66" charset="0"/>
              </a:rPr>
              <a:t>happening</a:t>
            </a:r>
            <a:r>
              <a:rPr lang="en-GB" dirty="0" smtClean="0">
                <a:latin typeface="Comic Sans MS" pitchFamily="66" charset="0"/>
              </a:rPr>
              <a:t>.</a:t>
            </a:r>
          </a:p>
          <a:p>
            <a:r>
              <a:rPr lang="en-GB" dirty="0" smtClean="0">
                <a:latin typeface="Comic Sans MS" pitchFamily="66" charset="0"/>
              </a:rPr>
              <a:t>Look out for children using CPA – Concrete, Pictorial, Abstract.</a:t>
            </a:r>
          </a:p>
          <a:p>
            <a:r>
              <a:rPr lang="en-GB" dirty="0" smtClean="0">
                <a:latin typeface="Comic Sans MS" pitchFamily="66" charset="0"/>
              </a:rPr>
              <a:t>Can you see any children </a:t>
            </a:r>
            <a:r>
              <a:rPr lang="en-GB" dirty="0" err="1" smtClean="0">
                <a:latin typeface="Comic Sans MS" pitchFamily="66" charset="0"/>
              </a:rPr>
              <a:t>ACEing</a:t>
            </a:r>
            <a:r>
              <a:rPr lang="en-GB" dirty="0" smtClean="0">
                <a:latin typeface="Comic Sans MS" pitchFamily="66" charset="0"/>
              </a:rPr>
              <a:t> it?  Answer, Convince, Explain.</a:t>
            </a:r>
            <a:endParaRPr lang="en-GB" dirty="0" smtClean="0">
              <a:latin typeface="Comic Sans MS" pitchFamily="66" charset="0"/>
            </a:endParaRPr>
          </a:p>
          <a:p>
            <a:endParaRPr lang="en-GB" dirty="0">
              <a:latin typeface="Comic Sans MS" pitchFamily="66" charset="0"/>
            </a:endParaRPr>
          </a:p>
          <a:p>
            <a:pPr marL="0" indent="0">
              <a:buNone/>
            </a:pPr>
            <a:endParaRPr lang="en-GB" dirty="0">
              <a:latin typeface="Comic Sans MS" pitchFamily="66" charset="0"/>
            </a:endParaRPr>
          </a:p>
        </p:txBody>
      </p:sp>
    </p:spTree>
    <p:extLst>
      <p:ext uri="{BB962C8B-B14F-4D97-AF65-F5344CB8AC3E}">
        <p14:creationId xmlns:p14="http://schemas.microsoft.com/office/powerpoint/2010/main" val="1043189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Aims</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To gain an understanding of the maths curriculum</a:t>
            </a:r>
          </a:p>
          <a:p>
            <a:r>
              <a:rPr lang="en-GB" dirty="0" smtClean="0">
                <a:latin typeface="Comic Sans MS" pitchFamily="66" charset="0"/>
              </a:rPr>
              <a:t>To develop knowledge of how maths is taught in your child’s school</a:t>
            </a:r>
          </a:p>
          <a:p>
            <a:r>
              <a:rPr lang="en-GB" dirty="0" smtClean="0">
                <a:latin typeface="Comic Sans MS" pitchFamily="66" charset="0"/>
              </a:rPr>
              <a:t>To know the fundamental skills of maths</a:t>
            </a:r>
          </a:p>
          <a:p>
            <a:r>
              <a:rPr lang="en-GB" dirty="0" smtClean="0">
                <a:latin typeface="Comic Sans MS" pitchFamily="66" charset="0"/>
              </a:rPr>
              <a:t>To have a bank of ideas for supporting your child at home</a:t>
            </a:r>
            <a:endParaRPr lang="en-GB" dirty="0">
              <a:latin typeface="Comic Sans MS" pitchFamily="66" charset="0"/>
            </a:endParaRPr>
          </a:p>
        </p:txBody>
      </p:sp>
    </p:spTree>
    <p:extLst>
      <p:ext uri="{BB962C8B-B14F-4D97-AF65-F5344CB8AC3E}">
        <p14:creationId xmlns:p14="http://schemas.microsoft.com/office/powerpoint/2010/main" val="896310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5400"/>
            <a:ext cx="8229600" cy="1143000"/>
          </a:xfrm>
        </p:spPr>
        <p:txBody>
          <a:bodyPr rtlCol="0">
            <a:normAutofit fontScale="90000"/>
          </a:bodyPr>
          <a:lstStyle/>
          <a:p>
            <a:pPr eaLnBrk="1" fontAlgn="auto" hangingPunct="1">
              <a:spcAft>
                <a:spcPts val="0"/>
              </a:spcAft>
              <a:defRPr/>
            </a:pPr>
            <a:r>
              <a:rPr lang="en-GB" dirty="0" smtClean="0"/>
              <a:t/>
            </a:r>
            <a:br>
              <a:rPr lang="en-GB" dirty="0" smtClean="0"/>
            </a:br>
            <a:r>
              <a:rPr lang="en-GB" dirty="0" smtClean="0">
                <a:latin typeface="Comic Sans MS" pitchFamily="66" charset="0"/>
              </a:rPr>
              <a:t>How Maths teaching </a:t>
            </a:r>
            <a:r>
              <a:rPr lang="en-GB" dirty="0">
                <a:latin typeface="Comic Sans MS" pitchFamily="66" charset="0"/>
              </a:rPr>
              <a:t>has changed</a:t>
            </a:r>
            <a:br>
              <a:rPr lang="en-GB" dirty="0">
                <a:latin typeface="Comic Sans MS" pitchFamily="66" charset="0"/>
              </a:rPr>
            </a:br>
            <a:endParaRPr lang="en-GB" dirty="0">
              <a:latin typeface="Comic Sans MS" pitchFamily="66" charset="0"/>
            </a:endParaRPr>
          </a:p>
        </p:txBody>
      </p:sp>
      <p:sp>
        <p:nvSpPr>
          <p:cNvPr id="3" name="Content Placeholder 2"/>
          <p:cNvSpPr>
            <a:spLocks noGrp="1"/>
          </p:cNvSpPr>
          <p:nvPr>
            <p:ph idx="1"/>
          </p:nvPr>
        </p:nvSpPr>
        <p:spPr>
          <a:xfrm>
            <a:off x="250825" y="1196975"/>
            <a:ext cx="8642350" cy="5184775"/>
          </a:xfrm>
        </p:spPr>
        <p:txBody>
          <a:bodyPr rtlCol="0">
            <a:normAutofit/>
          </a:bodyPr>
          <a:lstStyle/>
          <a:p>
            <a:pPr marL="274320" indent="-274320" eaLnBrk="1" fontAlgn="auto" hangingPunct="1">
              <a:spcAft>
                <a:spcPts val="0"/>
              </a:spcAft>
              <a:buClr>
                <a:schemeClr val="accent3"/>
              </a:buClr>
              <a:buFontTx/>
              <a:buChar char="-"/>
              <a:defRPr/>
            </a:pPr>
            <a:r>
              <a:rPr lang="en-GB" sz="3000" dirty="0">
                <a:latin typeface="Comic Sans MS" pitchFamily="66" charset="0"/>
              </a:rPr>
              <a:t>T</a:t>
            </a:r>
            <a:r>
              <a:rPr lang="en-GB" sz="3000" dirty="0" smtClean="0">
                <a:latin typeface="Comic Sans MS" pitchFamily="66" charset="0"/>
              </a:rPr>
              <a:t>o </a:t>
            </a:r>
            <a:r>
              <a:rPr lang="en-GB" sz="3000" dirty="0">
                <a:latin typeface="Comic Sans MS" pitchFamily="66" charset="0"/>
              </a:rPr>
              <a:t>give children the chance to </a:t>
            </a:r>
            <a:r>
              <a:rPr lang="en-GB" sz="3000" b="1" dirty="0">
                <a:latin typeface="Comic Sans MS" pitchFamily="66" charset="0"/>
              </a:rPr>
              <a:t>explore</a:t>
            </a:r>
            <a:r>
              <a:rPr lang="en-GB" sz="3000" dirty="0">
                <a:latin typeface="Comic Sans MS" pitchFamily="66" charset="0"/>
              </a:rPr>
              <a:t> ways of finding an answer, and being able to </a:t>
            </a:r>
            <a:r>
              <a:rPr lang="en-GB" sz="3000" b="1" dirty="0">
                <a:latin typeface="Comic Sans MS" pitchFamily="66" charset="0"/>
              </a:rPr>
              <a:t>explain </a:t>
            </a:r>
            <a:r>
              <a:rPr lang="en-GB" sz="3000" dirty="0">
                <a:latin typeface="Comic Sans MS" pitchFamily="66" charset="0"/>
              </a:rPr>
              <a:t>why it </a:t>
            </a:r>
            <a:r>
              <a:rPr lang="en-GB" sz="3000" dirty="0" smtClean="0">
                <a:latin typeface="Comic Sans MS" pitchFamily="66" charset="0"/>
              </a:rPr>
              <a:t>works </a:t>
            </a:r>
          </a:p>
          <a:p>
            <a:pPr marL="274320" indent="-274320" eaLnBrk="1" fontAlgn="auto" hangingPunct="1">
              <a:spcAft>
                <a:spcPts val="0"/>
              </a:spcAft>
              <a:buClr>
                <a:schemeClr val="accent3"/>
              </a:buClr>
              <a:buFontTx/>
              <a:buChar char="-"/>
              <a:defRPr/>
            </a:pPr>
            <a:endParaRPr lang="en-GB" sz="3000" dirty="0" smtClean="0">
              <a:latin typeface="Comic Sans MS" pitchFamily="66" charset="0"/>
            </a:endParaRPr>
          </a:p>
          <a:p>
            <a:pPr marL="274320" indent="-274320" eaLnBrk="1" fontAlgn="auto" hangingPunct="1">
              <a:spcAft>
                <a:spcPts val="0"/>
              </a:spcAft>
              <a:buClr>
                <a:schemeClr val="accent3"/>
              </a:buClr>
              <a:buFontTx/>
              <a:buChar char="-"/>
              <a:defRPr/>
            </a:pPr>
            <a:r>
              <a:rPr lang="en-GB" sz="3000" dirty="0">
                <a:latin typeface="Comic Sans MS" pitchFamily="66" charset="0"/>
              </a:rPr>
              <a:t>T</a:t>
            </a:r>
            <a:r>
              <a:rPr lang="en-GB" sz="3000" dirty="0" smtClean="0">
                <a:latin typeface="Comic Sans MS" pitchFamily="66" charset="0"/>
              </a:rPr>
              <a:t>o </a:t>
            </a:r>
            <a:r>
              <a:rPr lang="en-GB" sz="3000" dirty="0">
                <a:latin typeface="Comic Sans MS" pitchFamily="66" charset="0"/>
              </a:rPr>
              <a:t>give them the </a:t>
            </a:r>
            <a:r>
              <a:rPr lang="en-GB" sz="3000" b="1" dirty="0">
                <a:latin typeface="Comic Sans MS" pitchFamily="66" charset="0"/>
              </a:rPr>
              <a:t>key skills </a:t>
            </a:r>
            <a:r>
              <a:rPr lang="en-GB" sz="3000" dirty="0">
                <a:latin typeface="Comic Sans MS" pitchFamily="66" charset="0"/>
              </a:rPr>
              <a:t>needed to </a:t>
            </a:r>
            <a:r>
              <a:rPr lang="en-GB" sz="3000" dirty="0" smtClean="0">
                <a:latin typeface="Comic Sans MS" pitchFamily="66" charset="0"/>
              </a:rPr>
              <a:t>solve </a:t>
            </a:r>
            <a:r>
              <a:rPr lang="en-GB" sz="3000" b="1" dirty="0" smtClean="0">
                <a:latin typeface="Comic Sans MS" pitchFamily="66" charset="0"/>
              </a:rPr>
              <a:t>real world</a:t>
            </a:r>
            <a:r>
              <a:rPr lang="en-GB" sz="3000" dirty="0" smtClean="0">
                <a:latin typeface="Comic Sans MS" pitchFamily="66" charset="0"/>
              </a:rPr>
              <a:t> problems and examples</a:t>
            </a:r>
            <a:endParaRPr lang="en-GB" sz="3000" b="1" dirty="0" smtClean="0">
              <a:latin typeface="Comic Sans MS" pitchFamily="66" charset="0"/>
            </a:endParaRPr>
          </a:p>
          <a:p>
            <a:pPr marL="0" indent="0" eaLnBrk="1" fontAlgn="auto" hangingPunct="1">
              <a:spcAft>
                <a:spcPts val="0"/>
              </a:spcAft>
              <a:buClr>
                <a:schemeClr val="accent3"/>
              </a:buClr>
              <a:buFont typeface="Arial" pitchFamily="34" charset="0"/>
              <a:buNone/>
              <a:defRPr/>
            </a:pPr>
            <a:endParaRPr lang="en-GB" sz="3000" dirty="0" smtClean="0">
              <a:latin typeface="Comic Sans MS" pitchFamily="66" charset="0"/>
            </a:endParaRPr>
          </a:p>
          <a:p>
            <a:pPr marL="274320" indent="-274320" eaLnBrk="1" fontAlgn="auto" hangingPunct="1">
              <a:spcAft>
                <a:spcPts val="0"/>
              </a:spcAft>
              <a:buClr>
                <a:schemeClr val="accent3"/>
              </a:buClr>
              <a:buFontTx/>
              <a:buChar char="-"/>
              <a:defRPr/>
            </a:pPr>
            <a:r>
              <a:rPr lang="en-GB" sz="3000" dirty="0" smtClean="0">
                <a:latin typeface="Comic Sans MS" pitchFamily="66" charset="0"/>
              </a:rPr>
              <a:t>To provide opportunities to </a:t>
            </a:r>
            <a:r>
              <a:rPr lang="en-GB" sz="3000" b="1" dirty="0" smtClean="0">
                <a:latin typeface="Comic Sans MS" pitchFamily="66" charset="0"/>
              </a:rPr>
              <a:t>apply</a:t>
            </a:r>
            <a:r>
              <a:rPr lang="en-GB" sz="3000" dirty="0" smtClean="0">
                <a:latin typeface="Comic Sans MS" pitchFamily="66" charset="0"/>
              </a:rPr>
              <a:t> these skills in practical situations</a:t>
            </a:r>
          </a:p>
        </p:txBody>
      </p:sp>
    </p:spTree>
    <p:extLst>
      <p:ext uri="{BB962C8B-B14F-4D97-AF65-F5344CB8AC3E}">
        <p14:creationId xmlns:p14="http://schemas.microsoft.com/office/powerpoint/2010/main" val="2056120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Our Curriculum</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Mastery Curriculum</a:t>
            </a:r>
          </a:p>
          <a:p>
            <a:r>
              <a:rPr lang="en-GB" dirty="0" smtClean="0">
                <a:latin typeface="Comic Sans MS" pitchFamily="66" charset="0"/>
              </a:rPr>
              <a:t>Key Stage areas – Foundation Stage, Keys Stage 1 and Keys Stage 2</a:t>
            </a:r>
          </a:p>
          <a:p>
            <a:r>
              <a:rPr lang="en-GB" dirty="0" smtClean="0">
                <a:latin typeface="Comic Sans MS" pitchFamily="66" charset="0"/>
              </a:rPr>
              <a:t>Year group – progression</a:t>
            </a:r>
          </a:p>
          <a:p>
            <a:r>
              <a:rPr lang="en-GB" dirty="0" smtClean="0">
                <a:latin typeface="Comic Sans MS" pitchFamily="66" charset="0"/>
              </a:rPr>
              <a:t>Conceptual areas </a:t>
            </a:r>
          </a:p>
          <a:p>
            <a:r>
              <a:rPr lang="en-GB" dirty="0" smtClean="0">
                <a:latin typeface="Comic Sans MS" pitchFamily="66" charset="0"/>
              </a:rPr>
              <a:t>Mixed Ability Approach</a:t>
            </a:r>
          </a:p>
          <a:p>
            <a:pPr marL="0" indent="0">
              <a:buNone/>
            </a:pPr>
            <a:endParaRPr lang="en-GB" dirty="0">
              <a:latin typeface="Comic Sans MS"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4032983"/>
            <a:ext cx="2524761" cy="2524761"/>
          </a:xfrm>
          <a:prstGeom prst="rect">
            <a:avLst/>
          </a:prstGeom>
        </p:spPr>
      </p:pic>
    </p:spTree>
    <p:extLst>
      <p:ext uri="{BB962C8B-B14F-4D97-AF65-F5344CB8AC3E}">
        <p14:creationId xmlns:p14="http://schemas.microsoft.com/office/powerpoint/2010/main" val="1235598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What is Maths Mastery</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Achievable for all</a:t>
            </a:r>
          </a:p>
          <a:p>
            <a:r>
              <a:rPr lang="en-GB" dirty="0" smtClean="0">
                <a:latin typeface="Comic Sans MS" pitchFamily="66" charset="0"/>
              </a:rPr>
              <a:t>All the class working together</a:t>
            </a:r>
          </a:p>
          <a:p>
            <a:r>
              <a:rPr lang="en-GB" dirty="0" smtClean="0">
                <a:latin typeface="Comic Sans MS" pitchFamily="66" charset="0"/>
              </a:rPr>
              <a:t>Deep and sustainable learning</a:t>
            </a:r>
          </a:p>
          <a:p>
            <a:r>
              <a:rPr lang="en-GB" dirty="0" smtClean="0">
                <a:latin typeface="Comic Sans MS" pitchFamily="66" charset="0"/>
              </a:rPr>
              <a:t>The ability to reason about a concept</a:t>
            </a:r>
          </a:p>
          <a:p>
            <a:r>
              <a:rPr lang="en-GB" dirty="0" smtClean="0">
                <a:latin typeface="Comic Sans MS" pitchFamily="66" charset="0"/>
              </a:rPr>
              <a:t>Development of fluency </a:t>
            </a:r>
          </a:p>
          <a:p>
            <a:r>
              <a:rPr lang="en-GB" dirty="0" smtClean="0">
                <a:latin typeface="Comic Sans MS" pitchFamily="66" charset="0"/>
              </a:rPr>
              <a:t>Consolidation of learning before moving on</a:t>
            </a:r>
            <a:endParaRPr lang="en-GB" dirty="0" smtClean="0">
              <a:latin typeface="Comic Sans MS" pitchFamily="66" charset="0"/>
            </a:endParaRPr>
          </a:p>
          <a:p>
            <a:pPr marL="0" indent="0">
              <a:buNone/>
            </a:pPr>
            <a:endParaRPr lang="en-GB" dirty="0">
              <a:latin typeface="Comic Sans MS"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124744"/>
            <a:ext cx="2092713" cy="2092713"/>
          </a:xfrm>
          <a:prstGeom prst="rect">
            <a:avLst/>
          </a:prstGeom>
        </p:spPr>
      </p:pic>
    </p:spTree>
    <p:extLst>
      <p:ext uri="{BB962C8B-B14F-4D97-AF65-F5344CB8AC3E}">
        <p14:creationId xmlns:p14="http://schemas.microsoft.com/office/powerpoint/2010/main" val="599215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Fluency</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r>
              <a:rPr lang="en-GB" dirty="0" smtClean="0">
                <a:latin typeface="Comic Sans MS" panose="030F0702030302020204" pitchFamily="66" charset="0"/>
              </a:rPr>
              <a:t>Efficiency – Can carry out steps easily without losing track of the problem.</a:t>
            </a:r>
          </a:p>
          <a:p>
            <a:r>
              <a:rPr lang="en-GB" dirty="0" smtClean="0">
                <a:latin typeface="Comic Sans MS" panose="030F0702030302020204" pitchFamily="66" charset="0"/>
              </a:rPr>
              <a:t>Accuracy – Careful recording and knowledge of number facts.</a:t>
            </a:r>
          </a:p>
          <a:p>
            <a:r>
              <a:rPr lang="en-GB" dirty="0" smtClean="0">
                <a:latin typeface="Comic Sans MS" panose="030F0702030302020204" pitchFamily="66" charset="0"/>
              </a:rPr>
              <a:t>Flexibility – Using more than one approach to solving a problem and using an appropriate method.</a:t>
            </a:r>
          </a:p>
          <a:p>
            <a:r>
              <a:rPr lang="en-GB" dirty="0" smtClean="0">
                <a:latin typeface="Comic Sans MS" panose="030F0702030302020204" pitchFamily="66" charset="0"/>
              </a:rPr>
              <a:t>Quick recall of facts and procedures.</a:t>
            </a:r>
          </a:p>
          <a:p>
            <a:r>
              <a:rPr lang="en-GB" dirty="0" smtClean="0">
                <a:latin typeface="Comic Sans MS" panose="030F0702030302020204" pitchFamily="66" charset="0"/>
              </a:rPr>
              <a:t>Ability to recognise relationships.</a:t>
            </a:r>
            <a:endParaRPr lang="en-GB" dirty="0">
              <a:latin typeface="Comic Sans MS" panose="030F0702030302020204" pitchFamily="66" charset="0"/>
            </a:endParaRPr>
          </a:p>
        </p:txBody>
      </p:sp>
    </p:spTree>
    <p:extLst>
      <p:ext uri="{BB962C8B-B14F-4D97-AF65-F5344CB8AC3E}">
        <p14:creationId xmlns:p14="http://schemas.microsoft.com/office/powerpoint/2010/main" val="3330875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What does fluency look like?</a:t>
            </a:r>
            <a:endParaRPr lang="en-GB" dirty="0">
              <a:latin typeface="Comic Sans MS" panose="030F0702030302020204" pitchFamily="66"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70279"/>
            <a:ext cx="8229600" cy="418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828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GB" dirty="0" smtClean="0">
                <a:solidFill>
                  <a:srgbClr val="FF0000"/>
                </a:solidFill>
                <a:latin typeface="Comic Sans MS" pitchFamily="66" charset="0"/>
              </a:rPr>
              <a:t>Developing understanding</a:t>
            </a:r>
          </a:p>
        </p:txBody>
      </p:sp>
      <p:sp>
        <p:nvSpPr>
          <p:cNvPr id="7171" name="Content Placeholder 2"/>
          <p:cNvSpPr>
            <a:spLocks noGrp="1"/>
          </p:cNvSpPr>
          <p:nvPr>
            <p:ph idx="1"/>
          </p:nvPr>
        </p:nvSpPr>
        <p:spPr/>
        <p:txBody>
          <a:bodyPr/>
          <a:lstStyle/>
          <a:p>
            <a:pPr eaLnBrk="1" hangingPunct="1"/>
            <a:r>
              <a:rPr lang="en-GB" sz="2400" dirty="0" smtClean="0">
                <a:latin typeface="Comic Sans MS" pitchFamily="66" charset="0"/>
              </a:rPr>
              <a:t>Prompting thinking &amp; questioning</a:t>
            </a:r>
          </a:p>
          <a:p>
            <a:pPr eaLnBrk="1" hangingPunct="1"/>
            <a:r>
              <a:rPr lang="en-GB" sz="2400" dirty="0" smtClean="0">
                <a:latin typeface="Comic Sans MS" pitchFamily="66" charset="0"/>
              </a:rPr>
              <a:t>Providing opportunities to manipulate, experience and see (use of resources)</a:t>
            </a:r>
          </a:p>
          <a:p>
            <a:pPr eaLnBrk="1" hangingPunct="1"/>
            <a:r>
              <a:rPr lang="en-GB" sz="2400" dirty="0" smtClean="0">
                <a:latin typeface="Comic Sans MS" pitchFamily="66" charset="0"/>
              </a:rPr>
              <a:t>Develop thinking through investigation</a:t>
            </a:r>
          </a:p>
          <a:p>
            <a:pPr eaLnBrk="1" hangingPunct="1"/>
            <a:r>
              <a:rPr lang="en-GB" sz="2400" dirty="0" smtClean="0">
                <a:latin typeface="Comic Sans MS" pitchFamily="66" charset="0"/>
              </a:rPr>
              <a:t>Reasoning and making connections – What’s the same?  What’s different?</a:t>
            </a:r>
          </a:p>
          <a:p>
            <a:pPr eaLnBrk="1" hangingPunct="1"/>
            <a:r>
              <a:rPr lang="en-GB" sz="2400" dirty="0" smtClean="0">
                <a:latin typeface="Comic Sans MS" pitchFamily="66" charset="0"/>
              </a:rPr>
              <a:t>Engaging in talk</a:t>
            </a:r>
          </a:p>
          <a:p>
            <a:pPr eaLnBrk="1" hangingPunct="1"/>
            <a:r>
              <a:rPr lang="en-GB" sz="2400" dirty="0" smtClean="0">
                <a:latin typeface="Comic Sans MS" pitchFamily="66" charset="0"/>
              </a:rPr>
              <a:t>Enabling learning through drawing attention to – tell me what you notice.</a:t>
            </a:r>
          </a:p>
          <a:p>
            <a:pPr eaLnBrk="1" hangingPunct="1"/>
            <a:r>
              <a:rPr lang="en-GB" sz="2400" dirty="0" smtClean="0">
                <a:latin typeface="Comic Sans MS" pitchFamily="66" charset="0"/>
              </a:rPr>
              <a:t>Encouraging children to make links and generalise</a:t>
            </a:r>
          </a:p>
        </p:txBody>
      </p:sp>
    </p:spTree>
    <p:extLst>
      <p:ext uri="{BB962C8B-B14F-4D97-AF65-F5344CB8AC3E}">
        <p14:creationId xmlns:p14="http://schemas.microsoft.com/office/powerpoint/2010/main" val="3499188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Key Concepts</a:t>
            </a:r>
            <a:endParaRPr lang="en-GB" dirty="0">
              <a:latin typeface="Comic Sans MS" pitchFamily="66" charset="0"/>
            </a:endParaRPr>
          </a:p>
        </p:txBody>
      </p:sp>
      <p:sp>
        <p:nvSpPr>
          <p:cNvPr id="3" name="Content Placeholder 2"/>
          <p:cNvSpPr>
            <a:spLocks noGrp="1"/>
          </p:cNvSpPr>
          <p:nvPr>
            <p:ph idx="1"/>
          </p:nvPr>
        </p:nvSpPr>
        <p:spPr/>
        <p:txBody>
          <a:bodyPr>
            <a:normAutofit/>
          </a:bodyPr>
          <a:lstStyle/>
          <a:p>
            <a:r>
              <a:rPr lang="en-GB" b="1" dirty="0" smtClean="0">
                <a:latin typeface="Comic Sans MS" pitchFamily="66" charset="0"/>
              </a:rPr>
              <a:t>Number and Place Value</a:t>
            </a:r>
          </a:p>
          <a:p>
            <a:r>
              <a:rPr lang="en-GB" b="1" dirty="0" smtClean="0">
                <a:latin typeface="Comic Sans MS" pitchFamily="66" charset="0"/>
              </a:rPr>
              <a:t>Addition and Subtraction</a:t>
            </a:r>
          </a:p>
          <a:p>
            <a:r>
              <a:rPr lang="en-GB" b="1" dirty="0" smtClean="0">
                <a:latin typeface="Comic Sans MS" pitchFamily="66" charset="0"/>
              </a:rPr>
              <a:t>Multiplication and Division</a:t>
            </a:r>
          </a:p>
          <a:p>
            <a:r>
              <a:rPr lang="en-GB" b="1" dirty="0" smtClean="0">
                <a:latin typeface="Comic Sans MS" pitchFamily="66" charset="0"/>
              </a:rPr>
              <a:t>Fractions</a:t>
            </a:r>
          </a:p>
          <a:p>
            <a:r>
              <a:rPr lang="en-GB" dirty="0" smtClean="0">
                <a:latin typeface="Comic Sans MS" pitchFamily="66" charset="0"/>
              </a:rPr>
              <a:t>Measure</a:t>
            </a:r>
            <a:endParaRPr lang="en-GB" dirty="0" smtClean="0">
              <a:latin typeface="Comic Sans MS" pitchFamily="66" charset="0"/>
            </a:endParaRPr>
          </a:p>
          <a:p>
            <a:r>
              <a:rPr lang="en-GB" dirty="0" smtClean="0">
                <a:latin typeface="Comic Sans MS" pitchFamily="66" charset="0"/>
              </a:rPr>
              <a:t>Geometry</a:t>
            </a:r>
          </a:p>
          <a:p>
            <a:r>
              <a:rPr lang="en-GB" dirty="0" smtClean="0">
                <a:latin typeface="Comic Sans MS" pitchFamily="66" charset="0"/>
              </a:rPr>
              <a:t>Statistics</a:t>
            </a:r>
            <a:endParaRPr lang="en-GB" dirty="0">
              <a:latin typeface="Comic Sans MS" pitchFamily="66" charset="0"/>
            </a:endParaRPr>
          </a:p>
        </p:txBody>
      </p:sp>
      <p:pic>
        <p:nvPicPr>
          <p:cNvPr id="4" name="Picture 3" descr="Macintosh HD:Users:lkelly1:Desktop:maths symbol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768" y="1484784"/>
            <a:ext cx="1238370" cy="1368152"/>
          </a:xfrm>
          <a:prstGeom prst="rect">
            <a:avLst/>
          </a:prstGeom>
          <a:noFill/>
          <a:ln>
            <a:noFill/>
          </a:ln>
        </p:spPr>
      </p:pic>
      <p:pic>
        <p:nvPicPr>
          <p:cNvPr id="5" name="Picture 4" descr="Macintosh HD:Users:lkelly1:Desktop:number.jpg"/>
          <p:cNvPicPr/>
          <p:nvPr/>
        </p:nvPicPr>
        <p:blipFill>
          <a:blip r:embed="rId4">
            <a:extLst>
              <a:ext uri="{28A0092B-C50C-407E-A947-70E740481C1C}">
                <a14:useLocalDpi xmlns:a14="http://schemas.microsoft.com/office/drawing/2010/main" val="0"/>
              </a:ext>
            </a:extLst>
          </a:blip>
          <a:srcRect/>
          <a:stretch>
            <a:fillRect/>
          </a:stretch>
        </p:blipFill>
        <p:spPr bwMode="auto">
          <a:xfrm>
            <a:off x="6995859" y="332656"/>
            <a:ext cx="1432094" cy="1326330"/>
          </a:xfrm>
          <a:prstGeom prst="rect">
            <a:avLst/>
          </a:prstGeom>
          <a:noFill/>
          <a:ln>
            <a:noFill/>
          </a:ln>
        </p:spPr>
      </p:pic>
      <p:pic>
        <p:nvPicPr>
          <p:cNvPr id="6" name="Picture 5" descr="Macintosh HD:Users:lkelly1:Desktop:fractions_3bmu.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2708920"/>
            <a:ext cx="1800200" cy="1153585"/>
          </a:xfrm>
          <a:prstGeom prst="rect">
            <a:avLst/>
          </a:prstGeom>
          <a:noFill/>
          <a:ln>
            <a:noFill/>
          </a:ln>
        </p:spPr>
      </p:pic>
      <p:pic>
        <p:nvPicPr>
          <p:cNvPr id="8" name="Picture 7" descr="Macintosh HD:Users:lkelly1:Desktop:measure.jpg"/>
          <p:cNvPicPr/>
          <p:nvPr/>
        </p:nvPicPr>
        <p:blipFill>
          <a:blip r:embed="rId6">
            <a:extLst>
              <a:ext uri="{28A0092B-C50C-407E-A947-70E740481C1C}">
                <a14:useLocalDpi xmlns:a14="http://schemas.microsoft.com/office/drawing/2010/main" val="0"/>
              </a:ext>
            </a:extLst>
          </a:blip>
          <a:srcRect/>
          <a:stretch>
            <a:fillRect/>
          </a:stretch>
        </p:blipFill>
        <p:spPr bwMode="auto">
          <a:xfrm>
            <a:off x="7261617" y="3860157"/>
            <a:ext cx="1785521" cy="1440160"/>
          </a:xfrm>
          <a:prstGeom prst="rect">
            <a:avLst/>
          </a:prstGeom>
          <a:noFill/>
          <a:ln>
            <a:noFill/>
          </a:ln>
        </p:spPr>
      </p:pic>
      <p:pic>
        <p:nvPicPr>
          <p:cNvPr id="9" name="Picture 8" descr="Macintosh HD:Users:lkelly1:Desktop:shapes_main.jpg"/>
          <p:cNvPicPr/>
          <p:nvPr/>
        </p:nvPicPr>
        <p:blipFill>
          <a:blip r:embed="rId7">
            <a:extLst>
              <a:ext uri="{28A0092B-C50C-407E-A947-70E740481C1C}">
                <a14:useLocalDpi xmlns:a14="http://schemas.microsoft.com/office/drawing/2010/main" val="0"/>
              </a:ext>
            </a:extLst>
          </a:blip>
          <a:srcRect/>
          <a:stretch>
            <a:fillRect/>
          </a:stretch>
        </p:blipFill>
        <p:spPr bwMode="auto">
          <a:xfrm>
            <a:off x="5967159" y="5231790"/>
            <a:ext cx="2057400" cy="781685"/>
          </a:xfrm>
          <a:prstGeom prst="rect">
            <a:avLst/>
          </a:prstGeom>
          <a:noFill/>
          <a:ln>
            <a:noFill/>
          </a:ln>
        </p:spPr>
      </p:pic>
    </p:spTree>
    <p:extLst>
      <p:ext uri="{BB962C8B-B14F-4D97-AF65-F5344CB8AC3E}">
        <p14:creationId xmlns:p14="http://schemas.microsoft.com/office/powerpoint/2010/main" val="3421138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2957</TotalTime>
  <Words>1023</Words>
  <Application>Microsoft Office PowerPoint</Application>
  <PresentationFormat>On-screen Show (4:3)</PresentationFormat>
  <Paragraphs>117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Maths at Heathwood Lower School November 2018</vt:lpstr>
      <vt:lpstr>Aims</vt:lpstr>
      <vt:lpstr> How Maths teaching has changed </vt:lpstr>
      <vt:lpstr>Our Curriculum</vt:lpstr>
      <vt:lpstr>What is Maths Mastery</vt:lpstr>
      <vt:lpstr>Fluency</vt:lpstr>
      <vt:lpstr>What does fluency look like?</vt:lpstr>
      <vt:lpstr>Developing understanding</vt:lpstr>
      <vt:lpstr>Key Concepts</vt:lpstr>
      <vt:lpstr>Number, Place Value &amp; Calculating</vt:lpstr>
      <vt:lpstr>   Resources to support understanding </vt:lpstr>
      <vt:lpstr>Images and models</vt:lpstr>
      <vt:lpstr>Reasoning</vt:lpstr>
      <vt:lpstr>Helping at home KS1/ FS</vt:lpstr>
      <vt:lpstr>Maths at Home - KS2</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at Heathwood Lower School November 2015</dc:title>
  <dc:creator>Jackie Wright</dc:creator>
  <cp:lastModifiedBy>Jackie Wright</cp:lastModifiedBy>
  <cp:revision>20</cp:revision>
  <cp:lastPrinted>2018-11-01T09:51:01Z</cp:lastPrinted>
  <dcterms:created xsi:type="dcterms:W3CDTF">2015-11-18T10:46:53Z</dcterms:created>
  <dcterms:modified xsi:type="dcterms:W3CDTF">2018-11-01T10:44:04Z</dcterms:modified>
</cp:coreProperties>
</file>